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sldIdLst>
    <p:sldId id="256" r:id="rId2"/>
    <p:sldId id="265" r:id="rId3"/>
    <p:sldId id="272" r:id="rId4"/>
    <p:sldId id="273" r:id="rId5"/>
    <p:sldId id="274" r:id="rId6"/>
    <p:sldId id="266" r:id="rId7"/>
    <p:sldId id="262" r:id="rId8"/>
    <p:sldId id="263" r:id="rId9"/>
    <p:sldId id="264" r:id="rId10"/>
    <p:sldId id="267" r:id="rId11"/>
    <p:sldId id="268" r:id="rId12"/>
    <p:sldId id="269" r:id="rId13"/>
    <p:sldId id="270" r:id="rId14"/>
    <p:sldId id="271" r:id="rId15"/>
    <p:sldId id="275" r:id="rId16"/>
    <p:sldId id="257" r:id="rId17"/>
    <p:sldId id="258" r:id="rId18"/>
    <p:sldId id="259" r:id="rId19"/>
    <p:sldId id="260" r:id="rId20"/>
    <p:sldId id="261" r:id="rId2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4" d="100"/>
          <a:sy n="74" d="100"/>
        </p:scale>
        <p:origin x="57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597A7C3B-C7F9-403C-B90B-F67324A15A8B}" type="doc">
      <dgm:prSet loTypeId="urn:microsoft.com/office/officeart/2005/8/layout/lProcess2" loCatId="list" qsTypeId="urn:microsoft.com/office/officeart/2005/8/quickstyle/simple5" qsCatId="simple" csTypeId="urn:microsoft.com/office/officeart/2005/8/colors/colorful5" csCatId="colorful" phldr="1"/>
      <dgm:spPr/>
      <dgm:t>
        <a:bodyPr/>
        <a:lstStyle/>
        <a:p>
          <a:endParaRPr lang="id-ID"/>
        </a:p>
      </dgm:t>
    </dgm:pt>
    <dgm:pt modelId="{0216E890-C22D-4E29-A721-DB27203CFB51}">
      <dgm:prSet phldrT="[Text]"/>
      <dgm:spPr/>
      <dgm:t>
        <a:bodyPr/>
        <a:lstStyle/>
        <a:p>
          <a:r>
            <a:rPr lang="ibb-NG" b="1" noProof="0" dirty="0" smtClean="0"/>
            <a:t>Birokrasi Pemerintahan Umum</a:t>
          </a:r>
          <a:endParaRPr lang="ibb-NG" b="1" noProof="0" dirty="0"/>
        </a:p>
      </dgm:t>
    </dgm:pt>
    <dgm:pt modelId="{A117C63E-32BF-4EA6-9D8C-B01E9CB495D7}" type="parTrans" cxnId="{5B9339BA-3DD8-4A6B-AC80-CB5963C114A9}">
      <dgm:prSet/>
      <dgm:spPr/>
      <dgm:t>
        <a:bodyPr/>
        <a:lstStyle/>
        <a:p>
          <a:endParaRPr lang="id-ID"/>
        </a:p>
      </dgm:t>
    </dgm:pt>
    <dgm:pt modelId="{1928FB95-48A7-4034-9C98-FFD2790CED9C}" type="sibTrans" cxnId="{5B9339BA-3DD8-4A6B-AC80-CB5963C114A9}">
      <dgm:prSet/>
      <dgm:spPr/>
      <dgm:t>
        <a:bodyPr/>
        <a:lstStyle/>
        <a:p>
          <a:endParaRPr lang="id-ID"/>
        </a:p>
      </dgm:t>
    </dgm:pt>
    <dgm:pt modelId="{E284ABD1-147B-4408-AB8A-0988233823AF}">
      <dgm:prSet phldrT="[Text]"/>
      <dgm:spPr/>
      <dgm:t>
        <a:bodyPr/>
        <a:lstStyle/>
        <a:p>
          <a:r>
            <a:rPr lang="id-ID" b="1" noProof="0" dirty="0" smtClean="0">
              <a:solidFill>
                <a:schemeClr val="bg1"/>
              </a:solidFill>
            </a:rPr>
            <a:t>Birokrasi yang menjalankan tugas-tugas pemerintahan umum (contoh: bertugas menjaga ketertiban dan keamanan pusat sampai desa). Pada kategori ini tugas pokok birokrasi adalah sebagai </a:t>
          </a:r>
          <a:r>
            <a:rPr lang="id-ID" b="1" i="1" noProof="0" dirty="0" smtClean="0">
              <a:solidFill>
                <a:schemeClr val="bg1"/>
              </a:solidFill>
            </a:rPr>
            <a:t>regulative function</a:t>
          </a:r>
          <a:r>
            <a:rPr lang="id-ID" b="1" noProof="0" dirty="0" smtClean="0">
              <a:solidFill>
                <a:schemeClr val="bg1"/>
              </a:solidFill>
            </a:rPr>
            <a:t>.</a:t>
          </a:r>
          <a:endParaRPr lang="id-ID" b="1" noProof="0" dirty="0">
            <a:solidFill>
              <a:schemeClr val="bg1"/>
            </a:solidFill>
          </a:endParaRPr>
        </a:p>
      </dgm:t>
    </dgm:pt>
    <dgm:pt modelId="{D2C8399C-67CF-4651-852A-7E2BBB618E20}" type="parTrans" cxnId="{BF6E1D9C-8A92-44DD-996F-F008F3C601F9}">
      <dgm:prSet/>
      <dgm:spPr/>
      <dgm:t>
        <a:bodyPr/>
        <a:lstStyle/>
        <a:p>
          <a:endParaRPr lang="id-ID"/>
        </a:p>
      </dgm:t>
    </dgm:pt>
    <dgm:pt modelId="{834ECB12-168D-4B0F-ABA5-7C2A4E789D3F}" type="sibTrans" cxnId="{BF6E1D9C-8A92-44DD-996F-F008F3C601F9}">
      <dgm:prSet/>
      <dgm:spPr/>
      <dgm:t>
        <a:bodyPr/>
        <a:lstStyle/>
        <a:p>
          <a:endParaRPr lang="id-ID"/>
        </a:p>
      </dgm:t>
    </dgm:pt>
    <dgm:pt modelId="{CB0FA0C0-9F2D-4955-9A2E-0D1B330EF5D5}">
      <dgm:prSet phldrT="[Text]"/>
      <dgm:spPr/>
      <dgm:t>
        <a:bodyPr/>
        <a:lstStyle/>
        <a:p>
          <a:r>
            <a:rPr lang="ibb-NG" b="1" noProof="0" dirty="0" smtClean="0"/>
            <a:t>Birokrasi Pembangunan</a:t>
          </a:r>
          <a:endParaRPr lang="ibb-NG" b="1" noProof="0" dirty="0"/>
        </a:p>
      </dgm:t>
    </dgm:pt>
    <dgm:pt modelId="{E98EC6AE-839A-476C-95BC-945B122FE948}" type="parTrans" cxnId="{DD1C50EA-D5E9-4912-A958-CB4A0D8FB154}">
      <dgm:prSet/>
      <dgm:spPr/>
      <dgm:t>
        <a:bodyPr/>
        <a:lstStyle/>
        <a:p>
          <a:endParaRPr lang="id-ID"/>
        </a:p>
      </dgm:t>
    </dgm:pt>
    <dgm:pt modelId="{92E30E3C-01F2-491B-8B4E-4581636A5BB0}" type="sibTrans" cxnId="{DD1C50EA-D5E9-4912-A958-CB4A0D8FB154}">
      <dgm:prSet/>
      <dgm:spPr/>
      <dgm:t>
        <a:bodyPr/>
        <a:lstStyle/>
        <a:p>
          <a:endParaRPr lang="id-ID"/>
        </a:p>
      </dgm:t>
    </dgm:pt>
    <dgm:pt modelId="{056600DF-9C72-4B0F-A114-8E5FEB75AE6A}">
      <dgm:prSet phldrT="[Text]"/>
      <dgm:spPr/>
      <dgm:t>
        <a:bodyPr/>
        <a:lstStyle/>
        <a:p>
          <a:pPr rtl="0"/>
          <a:r>
            <a:rPr lang="id-ID" b="1" noProof="0" dirty="0" smtClean="0">
              <a:solidFill>
                <a:schemeClr val="tx1"/>
              </a:solidFill>
            </a:rPr>
            <a:t>Birokrasi yang menjalankan salah satu </a:t>
          </a:r>
          <a:r>
            <a:rPr lang="id-ID" b="1" noProof="0" dirty="0" smtClean="0">
              <a:solidFill>
                <a:schemeClr val="tx1"/>
              </a:solidFill>
            </a:rPr>
            <a:t>b</a:t>
          </a:r>
          <a:r>
            <a:rPr lang="en-US" b="1" noProof="0" dirty="0" err="1" smtClean="0">
              <a:solidFill>
                <a:schemeClr val="tx1"/>
              </a:solidFill>
            </a:rPr>
            <a:t>i</a:t>
          </a:r>
          <a:r>
            <a:rPr lang="id-ID" b="1" noProof="0" dirty="0" smtClean="0">
              <a:solidFill>
                <a:schemeClr val="tx1"/>
              </a:solidFill>
            </a:rPr>
            <a:t>dang </a:t>
          </a:r>
          <a:r>
            <a:rPr lang="id-ID" b="1" noProof="0" dirty="0" smtClean="0">
              <a:solidFill>
                <a:schemeClr val="tx1"/>
              </a:solidFill>
            </a:rPr>
            <a:t>yang khusus guna mencapai tujuan pembangunan (contoh: menjalankan tugas melakukan pembangunan pertanian, kesehatan, pendidikan, industry dls). Dalam hal ini birokrasi berfungsi sebagai </a:t>
          </a:r>
          <a:r>
            <a:rPr lang="id-ID" b="1" i="1" noProof="0" dirty="0" smtClean="0">
              <a:solidFill>
                <a:schemeClr val="tx1"/>
              </a:solidFill>
            </a:rPr>
            <a:t>development function </a:t>
          </a:r>
          <a:r>
            <a:rPr lang="id-ID" b="1" noProof="0" dirty="0" smtClean="0">
              <a:solidFill>
                <a:schemeClr val="tx1"/>
              </a:solidFill>
            </a:rPr>
            <a:t>atau </a:t>
          </a:r>
          <a:r>
            <a:rPr lang="id-ID" b="1" i="1" noProof="0" dirty="0" smtClean="0">
              <a:solidFill>
                <a:schemeClr val="tx1"/>
              </a:solidFill>
            </a:rPr>
            <a:t>adaptive function</a:t>
          </a:r>
          <a:r>
            <a:rPr lang="id-ID" b="1" noProof="0" dirty="0" smtClean="0">
              <a:solidFill>
                <a:schemeClr val="tx1"/>
              </a:solidFill>
            </a:rPr>
            <a:t>.</a:t>
          </a:r>
          <a:endParaRPr lang="id-ID" b="1" noProof="0" dirty="0">
            <a:solidFill>
              <a:schemeClr val="tx1"/>
            </a:solidFill>
          </a:endParaRPr>
        </a:p>
      </dgm:t>
    </dgm:pt>
    <dgm:pt modelId="{25906AC1-0037-45D6-8797-57A23E339C85}" type="parTrans" cxnId="{3268723C-3D36-46B6-899F-4D934B8271C6}">
      <dgm:prSet/>
      <dgm:spPr/>
      <dgm:t>
        <a:bodyPr/>
        <a:lstStyle/>
        <a:p>
          <a:endParaRPr lang="id-ID"/>
        </a:p>
      </dgm:t>
    </dgm:pt>
    <dgm:pt modelId="{8DB14C09-759C-4455-88A0-44D3EBEDA835}" type="sibTrans" cxnId="{3268723C-3D36-46B6-899F-4D934B8271C6}">
      <dgm:prSet/>
      <dgm:spPr/>
      <dgm:t>
        <a:bodyPr/>
        <a:lstStyle/>
        <a:p>
          <a:endParaRPr lang="id-ID"/>
        </a:p>
      </dgm:t>
    </dgm:pt>
    <dgm:pt modelId="{35612E03-BE70-49C7-A4E6-CE8AE0D18727}">
      <dgm:prSet phldrT="[Text]"/>
      <dgm:spPr/>
      <dgm:t>
        <a:bodyPr/>
        <a:lstStyle/>
        <a:p>
          <a:r>
            <a:rPr lang="ibb-NG" b="1" noProof="0" dirty="0" smtClean="0"/>
            <a:t>Birokrasi Pelayanan</a:t>
          </a:r>
          <a:endParaRPr lang="ibb-NG" b="1" noProof="0" dirty="0"/>
        </a:p>
      </dgm:t>
    </dgm:pt>
    <dgm:pt modelId="{9447AC16-CE24-49C1-A82F-27E5AB85CBD9}" type="parTrans" cxnId="{93EBBFD7-E88B-4366-ACA0-906B155C065B}">
      <dgm:prSet/>
      <dgm:spPr/>
      <dgm:t>
        <a:bodyPr/>
        <a:lstStyle/>
        <a:p>
          <a:endParaRPr lang="id-ID"/>
        </a:p>
      </dgm:t>
    </dgm:pt>
    <dgm:pt modelId="{C2B6EA5D-FE08-48A6-8368-AC8AD89EBCD8}" type="sibTrans" cxnId="{93EBBFD7-E88B-4366-ACA0-906B155C065B}">
      <dgm:prSet/>
      <dgm:spPr/>
      <dgm:t>
        <a:bodyPr/>
        <a:lstStyle/>
        <a:p>
          <a:endParaRPr lang="id-ID"/>
        </a:p>
      </dgm:t>
    </dgm:pt>
    <dgm:pt modelId="{59E5FC18-20BF-450F-9F42-6388CC9E7C3C}">
      <dgm:prSet phldrT="[Text]"/>
      <dgm:spPr/>
      <dgm:t>
        <a:bodyPr/>
        <a:lstStyle/>
        <a:p>
          <a:r>
            <a:rPr lang="id-ID" b="1" noProof="0" dirty="0" smtClean="0"/>
            <a:t>Birokrasi yang langsung berubungan dengan masyarakat (contoh: Rumah Sakit, Sekolah, Kantor Koperasi, UPT-UPT Kedinasan, dls). Birokrasi dalam hal ini berfungsi sebagai </a:t>
          </a:r>
          <a:r>
            <a:rPr lang="id-ID" b="1" i="1" noProof="0" dirty="0" smtClean="0"/>
            <a:t>service function</a:t>
          </a:r>
          <a:r>
            <a:rPr lang="id-ID" b="1" noProof="0" dirty="0" smtClean="0"/>
            <a:t>.</a:t>
          </a:r>
          <a:endParaRPr lang="id-ID" b="1" noProof="0" dirty="0"/>
        </a:p>
      </dgm:t>
    </dgm:pt>
    <dgm:pt modelId="{32D01E38-D230-4770-B0A6-8F1350218798}" type="parTrans" cxnId="{AD36F3C3-7785-45DE-AEE4-1F05935268D9}">
      <dgm:prSet/>
      <dgm:spPr/>
      <dgm:t>
        <a:bodyPr/>
        <a:lstStyle/>
        <a:p>
          <a:endParaRPr lang="id-ID"/>
        </a:p>
      </dgm:t>
    </dgm:pt>
    <dgm:pt modelId="{F28D5F56-BB0D-45BE-87AA-8B8ABE91D3F2}" type="sibTrans" cxnId="{AD36F3C3-7785-45DE-AEE4-1F05935268D9}">
      <dgm:prSet/>
      <dgm:spPr/>
      <dgm:t>
        <a:bodyPr/>
        <a:lstStyle/>
        <a:p>
          <a:endParaRPr lang="id-ID"/>
        </a:p>
      </dgm:t>
    </dgm:pt>
    <dgm:pt modelId="{9F225303-362C-4301-8437-CEB11AFDA76B}" type="pres">
      <dgm:prSet presAssocID="{597A7C3B-C7F9-403C-B90B-F67324A15A8B}" presName="theList" presStyleCnt="0">
        <dgm:presLayoutVars>
          <dgm:dir/>
          <dgm:animLvl val="lvl"/>
          <dgm:resizeHandles val="exact"/>
        </dgm:presLayoutVars>
      </dgm:prSet>
      <dgm:spPr/>
      <dgm:t>
        <a:bodyPr/>
        <a:lstStyle/>
        <a:p>
          <a:endParaRPr lang="id-ID"/>
        </a:p>
      </dgm:t>
    </dgm:pt>
    <dgm:pt modelId="{2746D499-8C7B-4FCC-874E-695D8D212898}" type="pres">
      <dgm:prSet presAssocID="{0216E890-C22D-4E29-A721-DB27203CFB51}" presName="compNode" presStyleCnt="0"/>
      <dgm:spPr/>
    </dgm:pt>
    <dgm:pt modelId="{90B40038-7449-4EE5-A106-D16A481732E4}" type="pres">
      <dgm:prSet presAssocID="{0216E890-C22D-4E29-A721-DB27203CFB51}" presName="aNode" presStyleLbl="bgShp" presStyleIdx="0" presStyleCnt="3"/>
      <dgm:spPr/>
      <dgm:t>
        <a:bodyPr/>
        <a:lstStyle/>
        <a:p>
          <a:endParaRPr lang="id-ID"/>
        </a:p>
      </dgm:t>
    </dgm:pt>
    <dgm:pt modelId="{E4CE6F65-2C62-4E02-A102-CD104A45383A}" type="pres">
      <dgm:prSet presAssocID="{0216E890-C22D-4E29-A721-DB27203CFB51}" presName="textNode" presStyleLbl="bgShp" presStyleIdx="0" presStyleCnt="3"/>
      <dgm:spPr/>
      <dgm:t>
        <a:bodyPr/>
        <a:lstStyle/>
        <a:p>
          <a:endParaRPr lang="id-ID"/>
        </a:p>
      </dgm:t>
    </dgm:pt>
    <dgm:pt modelId="{A0189F69-8483-4EAF-BF4B-E311F2E2E21B}" type="pres">
      <dgm:prSet presAssocID="{0216E890-C22D-4E29-A721-DB27203CFB51}" presName="compChildNode" presStyleCnt="0"/>
      <dgm:spPr/>
    </dgm:pt>
    <dgm:pt modelId="{9877C761-C828-4F12-A510-767544E5FCD4}" type="pres">
      <dgm:prSet presAssocID="{0216E890-C22D-4E29-A721-DB27203CFB51}" presName="theInnerList" presStyleCnt="0"/>
      <dgm:spPr/>
    </dgm:pt>
    <dgm:pt modelId="{6F070ABD-0512-4231-89D5-293C4DB5966A}" type="pres">
      <dgm:prSet presAssocID="{E284ABD1-147B-4408-AB8A-0988233823AF}" presName="childNode" presStyleLbl="node1" presStyleIdx="0" presStyleCnt="3">
        <dgm:presLayoutVars>
          <dgm:bulletEnabled val="1"/>
        </dgm:presLayoutVars>
      </dgm:prSet>
      <dgm:spPr/>
      <dgm:t>
        <a:bodyPr/>
        <a:lstStyle/>
        <a:p>
          <a:endParaRPr lang="id-ID"/>
        </a:p>
      </dgm:t>
    </dgm:pt>
    <dgm:pt modelId="{A6ECA4E8-C111-40C2-A287-A3C13EA543F2}" type="pres">
      <dgm:prSet presAssocID="{0216E890-C22D-4E29-A721-DB27203CFB51}" presName="aSpace" presStyleCnt="0"/>
      <dgm:spPr/>
    </dgm:pt>
    <dgm:pt modelId="{21992518-F3B9-4723-8E52-95E4F50F8CBB}" type="pres">
      <dgm:prSet presAssocID="{CB0FA0C0-9F2D-4955-9A2E-0D1B330EF5D5}" presName="compNode" presStyleCnt="0"/>
      <dgm:spPr/>
    </dgm:pt>
    <dgm:pt modelId="{4C24BA9C-B9CC-4960-9E38-5558B53D8BBE}" type="pres">
      <dgm:prSet presAssocID="{CB0FA0C0-9F2D-4955-9A2E-0D1B330EF5D5}" presName="aNode" presStyleLbl="bgShp" presStyleIdx="1" presStyleCnt="3"/>
      <dgm:spPr/>
      <dgm:t>
        <a:bodyPr/>
        <a:lstStyle/>
        <a:p>
          <a:endParaRPr lang="id-ID"/>
        </a:p>
      </dgm:t>
    </dgm:pt>
    <dgm:pt modelId="{FAABCED2-71F2-4968-89E8-F07EF92C195C}" type="pres">
      <dgm:prSet presAssocID="{CB0FA0C0-9F2D-4955-9A2E-0D1B330EF5D5}" presName="textNode" presStyleLbl="bgShp" presStyleIdx="1" presStyleCnt="3"/>
      <dgm:spPr/>
      <dgm:t>
        <a:bodyPr/>
        <a:lstStyle/>
        <a:p>
          <a:endParaRPr lang="id-ID"/>
        </a:p>
      </dgm:t>
    </dgm:pt>
    <dgm:pt modelId="{258AB7E6-924C-4BDD-829E-6B099B6E9ABD}" type="pres">
      <dgm:prSet presAssocID="{CB0FA0C0-9F2D-4955-9A2E-0D1B330EF5D5}" presName="compChildNode" presStyleCnt="0"/>
      <dgm:spPr/>
    </dgm:pt>
    <dgm:pt modelId="{2C8BF1F8-0806-4052-9194-F1E9739C4B63}" type="pres">
      <dgm:prSet presAssocID="{CB0FA0C0-9F2D-4955-9A2E-0D1B330EF5D5}" presName="theInnerList" presStyleCnt="0"/>
      <dgm:spPr/>
    </dgm:pt>
    <dgm:pt modelId="{A4ACCC34-CF96-4750-A055-A4E5FD98743F}" type="pres">
      <dgm:prSet presAssocID="{056600DF-9C72-4B0F-A114-8E5FEB75AE6A}" presName="childNode" presStyleLbl="node1" presStyleIdx="1" presStyleCnt="3">
        <dgm:presLayoutVars>
          <dgm:bulletEnabled val="1"/>
        </dgm:presLayoutVars>
      </dgm:prSet>
      <dgm:spPr/>
      <dgm:t>
        <a:bodyPr/>
        <a:lstStyle/>
        <a:p>
          <a:endParaRPr lang="id-ID"/>
        </a:p>
      </dgm:t>
    </dgm:pt>
    <dgm:pt modelId="{9B76CF63-6E5F-41FF-AEA3-BC955E4B973B}" type="pres">
      <dgm:prSet presAssocID="{CB0FA0C0-9F2D-4955-9A2E-0D1B330EF5D5}" presName="aSpace" presStyleCnt="0"/>
      <dgm:spPr/>
    </dgm:pt>
    <dgm:pt modelId="{B3D0C199-7B20-40D6-8E31-F4D89CA374DA}" type="pres">
      <dgm:prSet presAssocID="{35612E03-BE70-49C7-A4E6-CE8AE0D18727}" presName="compNode" presStyleCnt="0"/>
      <dgm:spPr/>
    </dgm:pt>
    <dgm:pt modelId="{FCD94EB9-7D3F-4019-8413-DFAF2AC92AEC}" type="pres">
      <dgm:prSet presAssocID="{35612E03-BE70-49C7-A4E6-CE8AE0D18727}" presName="aNode" presStyleLbl="bgShp" presStyleIdx="2" presStyleCnt="3"/>
      <dgm:spPr/>
      <dgm:t>
        <a:bodyPr/>
        <a:lstStyle/>
        <a:p>
          <a:endParaRPr lang="id-ID"/>
        </a:p>
      </dgm:t>
    </dgm:pt>
    <dgm:pt modelId="{5EEC2DC3-CF03-4A05-92EE-7CAEC3674A7A}" type="pres">
      <dgm:prSet presAssocID="{35612E03-BE70-49C7-A4E6-CE8AE0D18727}" presName="textNode" presStyleLbl="bgShp" presStyleIdx="2" presStyleCnt="3"/>
      <dgm:spPr/>
      <dgm:t>
        <a:bodyPr/>
        <a:lstStyle/>
        <a:p>
          <a:endParaRPr lang="id-ID"/>
        </a:p>
      </dgm:t>
    </dgm:pt>
    <dgm:pt modelId="{0E238F05-866F-4246-8158-0167052CC4D4}" type="pres">
      <dgm:prSet presAssocID="{35612E03-BE70-49C7-A4E6-CE8AE0D18727}" presName="compChildNode" presStyleCnt="0"/>
      <dgm:spPr/>
    </dgm:pt>
    <dgm:pt modelId="{576B817C-95C4-441F-9836-099D53B6270A}" type="pres">
      <dgm:prSet presAssocID="{35612E03-BE70-49C7-A4E6-CE8AE0D18727}" presName="theInnerList" presStyleCnt="0"/>
      <dgm:spPr/>
    </dgm:pt>
    <dgm:pt modelId="{E8AA419A-36C2-4197-A798-35F0FF45CB81}" type="pres">
      <dgm:prSet presAssocID="{59E5FC18-20BF-450F-9F42-6388CC9E7C3C}" presName="childNode" presStyleLbl="node1" presStyleIdx="2" presStyleCnt="3">
        <dgm:presLayoutVars>
          <dgm:bulletEnabled val="1"/>
        </dgm:presLayoutVars>
      </dgm:prSet>
      <dgm:spPr/>
      <dgm:t>
        <a:bodyPr/>
        <a:lstStyle/>
        <a:p>
          <a:endParaRPr lang="id-ID"/>
        </a:p>
      </dgm:t>
    </dgm:pt>
  </dgm:ptLst>
  <dgm:cxnLst>
    <dgm:cxn modelId="{59E345C9-4D50-4A17-85E5-7EB7F3F0C7F1}" type="presOf" srcId="{E284ABD1-147B-4408-AB8A-0988233823AF}" destId="{6F070ABD-0512-4231-89D5-293C4DB5966A}" srcOrd="0" destOrd="0" presId="urn:microsoft.com/office/officeart/2005/8/layout/lProcess2"/>
    <dgm:cxn modelId="{A4A1054E-D35C-44ED-B339-E693ABDF5C71}" type="presOf" srcId="{597A7C3B-C7F9-403C-B90B-F67324A15A8B}" destId="{9F225303-362C-4301-8437-CEB11AFDA76B}" srcOrd="0" destOrd="0" presId="urn:microsoft.com/office/officeart/2005/8/layout/lProcess2"/>
    <dgm:cxn modelId="{AD36F3C3-7785-45DE-AEE4-1F05935268D9}" srcId="{35612E03-BE70-49C7-A4E6-CE8AE0D18727}" destId="{59E5FC18-20BF-450F-9F42-6388CC9E7C3C}" srcOrd="0" destOrd="0" parTransId="{32D01E38-D230-4770-B0A6-8F1350218798}" sibTransId="{F28D5F56-BB0D-45BE-87AA-8B8ABE91D3F2}"/>
    <dgm:cxn modelId="{94379B4E-B7C6-4ACE-9EC2-44B3DDF6C564}" type="presOf" srcId="{056600DF-9C72-4B0F-A114-8E5FEB75AE6A}" destId="{A4ACCC34-CF96-4750-A055-A4E5FD98743F}" srcOrd="0" destOrd="0" presId="urn:microsoft.com/office/officeart/2005/8/layout/lProcess2"/>
    <dgm:cxn modelId="{DD1C50EA-D5E9-4912-A958-CB4A0D8FB154}" srcId="{597A7C3B-C7F9-403C-B90B-F67324A15A8B}" destId="{CB0FA0C0-9F2D-4955-9A2E-0D1B330EF5D5}" srcOrd="1" destOrd="0" parTransId="{E98EC6AE-839A-476C-95BC-945B122FE948}" sibTransId="{92E30E3C-01F2-491B-8B4E-4581636A5BB0}"/>
    <dgm:cxn modelId="{9AD5BBA3-F264-48E7-A027-244A9C19E417}" type="presOf" srcId="{0216E890-C22D-4E29-A721-DB27203CFB51}" destId="{90B40038-7449-4EE5-A106-D16A481732E4}" srcOrd="0" destOrd="0" presId="urn:microsoft.com/office/officeart/2005/8/layout/lProcess2"/>
    <dgm:cxn modelId="{5B9339BA-3DD8-4A6B-AC80-CB5963C114A9}" srcId="{597A7C3B-C7F9-403C-B90B-F67324A15A8B}" destId="{0216E890-C22D-4E29-A721-DB27203CFB51}" srcOrd="0" destOrd="0" parTransId="{A117C63E-32BF-4EA6-9D8C-B01E9CB495D7}" sibTransId="{1928FB95-48A7-4034-9C98-FFD2790CED9C}"/>
    <dgm:cxn modelId="{3268723C-3D36-46B6-899F-4D934B8271C6}" srcId="{CB0FA0C0-9F2D-4955-9A2E-0D1B330EF5D5}" destId="{056600DF-9C72-4B0F-A114-8E5FEB75AE6A}" srcOrd="0" destOrd="0" parTransId="{25906AC1-0037-45D6-8797-57A23E339C85}" sibTransId="{8DB14C09-759C-4455-88A0-44D3EBEDA835}"/>
    <dgm:cxn modelId="{FE6E33A6-B7FE-4FDD-AA82-3012B6748022}" type="presOf" srcId="{35612E03-BE70-49C7-A4E6-CE8AE0D18727}" destId="{5EEC2DC3-CF03-4A05-92EE-7CAEC3674A7A}" srcOrd="1" destOrd="0" presId="urn:microsoft.com/office/officeart/2005/8/layout/lProcess2"/>
    <dgm:cxn modelId="{F97B3FBB-EEB0-4676-8ADC-F26FAE4F0F0E}" type="presOf" srcId="{0216E890-C22D-4E29-A721-DB27203CFB51}" destId="{E4CE6F65-2C62-4E02-A102-CD104A45383A}" srcOrd="1" destOrd="0" presId="urn:microsoft.com/office/officeart/2005/8/layout/lProcess2"/>
    <dgm:cxn modelId="{30F2DBDF-7769-4BE9-9CD9-BB102775529D}" type="presOf" srcId="{CB0FA0C0-9F2D-4955-9A2E-0D1B330EF5D5}" destId="{4C24BA9C-B9CC-4960-9E38-5558B53D8BBE}" srcOrd="0" destOrd="0" presId="urn:microsoft.com/office/officeart/2005/8/layout/lProcess2"/>
    <dgm:cxn modelId="{93EBBFD7-E88B-4366-ACA0-906B155C065B}" srcId="{597A7C3B-C7F9-403C-B90B-F67324A15A8B}" destId="{35612E03-BE70-49C7-A4E6-CE8AE0D18727}" srcOrd="2" destOrd="0" parTransId="{9447AC16-CE24-49C1-A82F-27E5AB85CBD9}" sibTransId="{C2B6EA5D-FE08-48A6-8368-AC8AD89EBCD8}"/>
    <dgm:cxn modelId="{15651CED-0ED5-4FD3-98E2-3B03DF4C5C37}" type="presOf" srcId="{59E5FC18-20BF-450F-9F42-6388CC9E7C3C}" destId="{E8AA419A-36C2-4197-A798-35F0FF45CB81}" srcOrd="0" destOrd="0" presId="urn:microsoft.com/office/officeart/2005/8/layout/lProcess2"/>
    <dgm:cxn modelId="{859A0DCC-5518-4F5F-97C0-343354C4AE89}" type="presOf" srcId="{CB0FA0C0-9F2D-4955-9A2E-0D1B330EF5D5}" destId="{FAABCED2-71F2-4968-89E8-F07EF92C195C}" srcOrd="1" destOrd="0" presId="urn:microsoft.com/office/officeart/2005/8/layout/lProcess2"/>
    <dgm:cxn modelId="{CDFAFDF2-C265-40E9-9082-B43154B2F279}" type="presOf" srcId="{35612E03-BE70-49C7-A4E6-CE8AE0D18727}" destId="{FCD94EB9-7D3F-4019-8413-DFAF2AC92AEC}" srcOrd="0" destOrd="0" presId="urn:microsoft.com/office/officeart/2005/8/layout/lProcess2"/>
    <dgm:cxn modelId="{BF6E1D9C-8A92-44DD-996F-F008F3C601F9}" srcId="{0216E890-C22D-4E29-A721-DB27203CFB51}" destId="{E284ABD1-147B-4408-AB8A-0988233823AF}" srcOrd="0" destOrd="0" parTransId="{D2C8399C-67CF-4651-852A-7E2BBB618E20}" sibTransId="{834ECB12-168D-4B0F-ABA5-7C2A4E789D3F}"/>
    <dgm:cxn modelId="{4ACE2F7E-542D-425B-BEA4-BD587BDF17F0}" type="presParOf" srcId="{9F225303-362C-4301-8437-CEB11AFDA76B}" destId="{2746D499-8C7B-4FCC-874E-695D8D212898}" srcOrd="0" destOrd="0" presId="urn:microsoft.com/office/officeart/2005/8/layout/lProcess2"/>
    <dgm:cxn modelId="{43241470-4BE4-4555-8CFF-5A0521556509}" type="presParOf" srcId="{2746D499-8C7B-4FCC-874E-695D8D212898}" destId="{90B40038-7449-4EE5-A106-D16A481732E4}" srcOrd="0" destOrd="0" presId="urn:microsoft.com/office/officeart/2005/8/layout/lProcess2"/>
    <dgm:cxn modelId="{3BA05D0D-EDCA-44ED-91AF-B6FFFD99FE4A}" type="presParOf" srcId="{2746D499-8C7B-4FCC-874E-695D8D212898}" destId="{E4CE6F65-2C62-4E02-A102-CD104A45383A}" srcOrd="1" destOrd="0" presId="urn:microsoft.com/office/officeart/2005/8/layout/lProcess2"/>
    <dgm:cxn modelId="{2940FDAD-1110-4A90-9A15-78387D2FFEA1}" type="presParOf" srcId="{2746D499-8C7B-4FCC-874E-695D8D212898}" destId="{A0189F69-8483-4EAF-BF4B-E311F2E2E21B}" srcOrd="2" destOrd="0" presId="urn:microsoft.com/office/officeart/2005/8/layout/lProcess2"/>
    <dgm:cxn modelId="{83189182-E9C8-49B8-9224-FA2F2E34EAC9}" type="presParOf" srcId="{A0189F69-8483-4EAF-BF4B-E311F2E2E21B}" destId="{9877C761-C828-4F12-A510-767544E5FCD4}" srcOrd="0" destOrd="0" presId="urn:microsoft.com/office/officeart/2005/8/layout/lProcess2"/>
    <dgm:cxn modelId="{D80162B0-7402-417C-A951-9BCBDF9BC4E7}" type="presParOf" srcId="{9877C761-C828-4F12-A510-767544E5FCD4}" destId="{6F070ABD-0512-4231-89D5-293C4DB5966A}" srcOrd="0" destOrd="0" presId="urn:microsoft.com/office/officeart/2005/8/layout/lProcess2"/>
    <dgm:cxn modelId="{DFC2732A-E26A-4ED6-B232-B8F453357F86}" type="presParOf" srcId="{9F225303-362C-4301-8437-CEB11AFDA76B}" destId="{A6ECA4E8-C111-40C2-A287-A3C13EA543F2}" srcOrd="1" destOrd="0" presId="urn:microsoft.com/office/officeart/2005/8/layout/lProcess2"/>
    <dgm:cxn modelId="{A7BEF738-FD8D-4662-B0ED-923619BEF3C6}" type="presParOf" srcId="{9F225303-362C-4301-8437-CEB11AFDA76B}" destId="{21992518-F3B9-4723-8E52-95E4F50F8CBB}" srcOrd="2" destOrd="0" presId="urn:microsoft.com/office/officeart/2005/8/layout/lProcess2"/>
    <dgm:cxn modelId="{F7F93C1B-56BC-4979-A5B4-CB05D48C8F54}" type="presParOf" srcId="{21992518-F3B9-4723-8E52-95E4F50F8CBB}" destId="{4C24BA9C-B9CC-4960-9E38-5558B53D8BBE}" srcOrd="0" destOrd="0" presId="urn:microsoft.com/office/officeart/2005/8/layout/lProcess2"/>
    <dgm:cxn modelId="{B0EDFB7C-35A5-42A2-BD26-820C4A611C4A}" type="presParOf" srcId="{21992518-F3B9-4723-8E52-95E4F50F8CBB}" destId="{FAABCED2-71F2-4968-89E8-F07EF92C195C}" srcOrd="1" destOrd="0" presId="urn:microsoft.com/office/officeart/2005/8/layout/lProcess2"/>
    <dgm:cxn modelId="{2F320374-F44F-4B1F-8021-F7DC1D42BE06}" type="presParOf" srcId="{21992518-F3B9-4723-8E52-95E4F50F8CBB}" destId="{258AB7E6-924C-4BDD-829E-6B099B6E9ABD}" srcOrd="2" destOrd="0" presId="urn:microsoft.com/office/officeart/2005/8/layout/lProcess2"/>
    <dgm:cxn modelId="{22223620-D2FC-4AD5-95DF-786791AD6112}" type="presParOf" srcId="{258AB7E6-924C-4BDD-829E-6B099B6E9ABD}" destId="{2C8BF1F8-0806-4052-9194-F1E9739C4B63}" srcOrd="0" destOrd="0" presId="urn:microsoft.com/office/officeart/2005/8/layout/lProcess2"/>
    <dgm:cxn modelId="{647422C0-093A-4767-AAB4-BD095671A2C9}" type="presParOf" srcId="{2C8BF1F8-0806-4052-9194-F1E9739C4B63}" destId="{A4ACCC34-CF96-4750-A055-A4E5FD98743F}" srcOrd="0" destOrd="0" presId="urn:microsoft.com/office/officeart/2005/8/layout/lProcess2"/>
    <dgm:cxn modelId="{4A9741B8-3FBC-4665-B597-6155C0E0CFEB}" type="presParOf" srcId="{9F225303-362C-4301-8437-CEB11AFDA76B}" destId="{9B76CF63-6E5F-41FF-AEA3-BC955E4B973B}" srcOrd="3" destOrd="0" presId="urn:microsoft.com/office/officeart/2005/8/layout/lProcess2"/>
    <dgm:cxn modelId="{93248EC9-E2FA-4164-98DD-8BCCB2D2BF0A}" type="presParOf" srcId="{9F225303-362C-4301-8437-CEB11AFDA76B}" destId="{B3D0C199-7B20-40D6-8E31-F4D89CA374DA}" srcOrd="4" destOrd="0" presId="urn:microsoft.com/office/officeart/2005/8/layout/lProcess2"/>
    <dgm:cxn modelId="{8EB8AFD2-3517-46B1-92EE-B335DD161781}" type="presParOf" srcId="{B3D0C199-7B20-40D6-8E31-F4D89CA374DA}" destId="{FCD94EB9-7D3F-4019-8413-DFAF2AC92AEC}" srcOrd="0" destOrd="0" presId="urn:microsoft.com/office/officeart/2005/8/layout/lProcess2"/>
    <dgm:cxn modelId="{102BBD43-0254-4CD1-8C20-59457FAB4CE4}" type="presParOf" srcId="{B3D0C199-7B20-40D6-8E31-F4D89CA374DA}" destId="{5EEC2DC3-CF03-4A05-92EE-7CAEC3674A7A}" srcOrd="1" destOrd="0" presId="urn:microsoft.com/office/officeart/2005/8/layout/lProcess2"/>
    <dgm:cxn modelId="{8501D0B3-732E-4990-8AE0-5ED9D4EBE0FD}" type="presParOf" srcId="{B3D0C199-7B20-40D6-8E31-F4D89CA374DA}" destId="{0E238F05-866F-4246-8158-0167052CC4D4}" srcOrd="2" destOrd="0" presId="urn:microsoft.com/office/officeart/2005/8/layout/lProcess2"/>
    <dgm:cxn modelId="{A1C8A418-BA2B-4B55-8A94-4E38AF70E9A2}" type="presParOf" srcId="{0E238F05-866F-4246-8158-0167052CC4D4}" destId="{576B817C-95C4-441F-9836-099D53B6270A}" srcOrd="0" destOrd="0" presId="urn:microsoft.com/office/officeart/2005/8/layout/lProcess2"/>
    <dgm:cxn modelId="{2FE89D2F-8ADF-4648-91A0-788CF4B349BD}" type="presParOf" srcId="{576B817C-95C4-441F-9836-099D53B6270A}" destId="{E8AA419A-36C2-4197-A798-35F0FF45CB81}" srcOrd="0" destOrd="0" presId="urn:microsoft.com/office/officeart/2005/8/layout/lProcess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512C27F1-D58E-4D32-8CC8-B695E2A383EA}" type="doc">
      <dgm:prSet loTypeId="urn:microsoft.com/office/officeart/2008/layout/VerticalCurvedList" loCatId="list" qsTypeId="urn:microsoft.com/office/officeart/2005/8/quickstyle/simple4" qsCatId="simple" csTypeId="urn:microsoft.com/office/officeart/2005/8/colors/colorful5" csCatId="colorful" phldr="1"/>
      <dgm:spPr/>
      <dgm:t>
        <a:bodyPr/>
        <a:lstStyle/>
        <a:p>
          <a:endParaRPr lang="id-ID"/>
        </a:p>
      </dgm:t>
    </dgm:pt>
    <dgm:pt modelId="{B3505239-CFC8-4C3C-BF4D-78230C0D3177}">
      <dgm:prSet phldrT="[Text]"/>
      <dgm:spPr/>
      <dgm:t>
        <a:bodyPr/>
        <a:lstStyle/>
        <a:p>
          <a:r>
            <a:rPr lang="ibb-NG" b="1" noProof="0" dirty="0" smtClean="0"/>
            <a:t>Teori Rational-Administrative Model</a:t>
          </a:r>
          <a:endParaRPr lang="ibb-NG" b="1" noProof="0" dirty="0"/>
        </a:p>
      </dgm:t>
    </dgm:pt>
    <dgm:pt modelId="{27319B87-3153-4B65-AF96-8D86D7003DBC}" type="parTrans" cxnId="{FFDEBB52-F6C0-4735-8D14-6960A6202F9A}">
      <dgm:prSet/>
      <dgm:spPr/>
      <dgm:t>
        <a:bodyPr/>
        <a:lstStyle/>
        <a:p>
          <a:endParaRPr lang="id-ID"/>
        </a:p>
      </dgm:t>
    </dgm:pt>
    <dgm:pt modelId="{BC07FD62-283A-402C-8CC3-0B5699EC13AC}" type="sibTrans" cxnId="{FFDEBB52-F6C0-4735-8D14-6960A6202F9A}">
      <dgm:prSet/>
      <dgm:spPr/>
      <dgm:t>
        <a:bodyPr/>
        <a:lstStyle/>
        <a:p>
          <a:endParaRPr lang="id-ID"/>
        </a:p>
      </dgm:t>
    </dgm:pt>
    <dgm:pt modelId="{29794E41-6077-429A-B01E-83ECCDD41E42}">
      <dgm:prSet phldrT="[Text]"/>
      <dgm:spPr/>
      <dgm:t>
        <a:bodyPr/>
        <a:lstStyle/>
        <a:p>
          <a:r>
            <a:rPr lang="ibb-NG" b="1" noProof="0" dirty="0" smtClean="0"/>
            <a:t>Teori Bureaucratic Oversupply Model</a:t>
          </a:r>
          <a:endParaRPr lang="ibb-NG" b="1" noProof="0" dirty="0"/>
        </a:p>
      </dgm:t>
    </dgm:pt>
    <dgm:pt modelId="{BBF76E27-A004-4114-82BC-302422EFD3C2}" type="parTrans" cxnId="{5D39B980-BFAF-450C-B87C-BFAD2CA19FCD}">
      <dgm:prSet/>
      <dgm:spPr/>
      <dgm:t>
        <a:bodyPr/>
        <a:lstStyle/>
        <a:p>
          <a:endParaRPr lang="id-ID"/>
        </a:p>
      </dgm:t>
    </dgm:pt>
    <dgm:pt modelId="{1BB40739-DD6A-437E-A9C2-27F8D662C06B}" type="sibTrans" cxnId="{5D39B980-BFAF-450C-B87C-BFAD2CA19FCD}">
      <dgm:prSet/>
      <dgm:spPr/>
      <dgm:t>
        <a:bodyPr/>
        <a:lstStyle/>
        <a:p>
          <a:endParaRPr lang="id-ID"/>
        </a:p>
      </dgm:t>
    </dgm:pt>
    <dgm:pt modelId="{345C44CB-963E-4762-9D9A-85762483317B}">
      <dgm:prSet phldrT="[Text]"/>
      <dgm:spPr/>
      <dgm:t>
        <a:bodyPr/>
        <a:lstStyle/>
        <a:p>
          <a:r>
            <a:rPr lang="ibb-NG" b="1" noProof="0" dirty="0" smtClean="0"/>
            <a:t>Teori New Public Service</a:t>
          </a:r>
          <a:endParaRPr lang="ibb-NG" b="1" noProof="0" dirty="0"/>
        </a:p>
      </dgm:t>
    </dgm:pt>
    <dgm:pt modelId="{1C1F9A89-8489-4BD7-B06D-72D99A90AA67}" type="parTrans" cxnId="{954FAC56-6CC7-4962-9E38-5CDD8D1FB9E7}">
      <dgm:prSet/>
      <dgm:spPr/>
      <dgm:t>
        <a:bodyPr/>
        <a:lstStyle/>
        <a:p>
          <a:endParaRPr lang="id-ID"/>
        </a:p>
      </dgm:t>
    </dgm:pt>
    <dgm:pt modelId="{4EF5214F-7437-458E-9965-70331778E72B}" type="sibTrans" cxnId="{954FAC56-6CC7-4962-9E38-5CDD8D1FB9E7}">
      <dgm:prSet/>
      <dgm:spPr/>
      <dgm:t>
        <a:bodyPr/>
        <a:lstStyle/>
        <a:p>
          <a:endParaRPr lang="id-ID"/>
        </a:p>
      </dgm:t>
    </dgm:pt>
    <dgm:pt modelId="{786386B2-8181-4DF5-AB25-A93F019E026B}">
      <dgm:prSet phldrT="[Text]"/>
      <dgm:spPr/>
      <dgm:t>
        <a:bodyPr/>
        <a:lstStyle/>
        <a:p>
          <a:r>
            <a:rPr lang="ibb-NG" b="1" noProof="0" dirty="0" smtClean="0"/>
            <a:t>Teori Power Block Model</a:t>
          </a:r>
          <a:endParaRPr lang="ibb-NG" b="1" noProof="0" dirty="0"/>
        </a:p>
      </dgm:t>
    </dgm:pt>
    <dgm:pt modelId="{AA5BE11D-8399-4E31-8C6A-27CAE1176D7A}" type="parTrans" cxnId="{2DDC38DE-646F-4D1C-81FF-7B1A54345654}">
      <dgm:prSet/>
      <dgm:spPr/>
      <dgm:t>
        <a:bodyPr/>
        <a:lstStyle/>
        <a:p>
          <a:endParaRPr lang="id-ID"/>
        </a:p>
      </dgm:t>
    </dgm:pt>
    <dgm:pt modelId="{0F13FD14-63A9-4FE9-9424-1188F5D452F3}" type="sibTrans" cxnId="{2DDC38DE-646F-4D1C-81FF-7B1A54345654}">
      <dgm:prSet/>
      <dgm:spPr/>
      <dgm:t>
        <a:bodyPr/>
        <a:lstStyle/>
        <a:p>
          <a:endParaRPr lang="id-ID"/>
        </a:p>
      </dgm:t>
    </dgm:pt>
    <dgm:pt modelId="{C1DF8B1F-B3BE-4C6D-92D7-A277C8463B0B}" type="pres">
      <dgm:prSet presAssocID="{512C27F1-D58E-4D32-8CC8-B695E2A383EA}" presName="Name0" presStyleCnt="0">
        <dgm:presLayoutVars>
          <dgm:chMax val="7"/>
          <dgm:chPref val="7"/>
          <dgm:dir/>
        </dgm:presLayoutVars>
      </dgm:prSet>
      <dgm:spPr/>
      <dgm:t>
        <a:bodyPr/>
        <a:lstStyle/>
        <a:p>
          <a:endParaRPr lang="id-ID"/>
        </a:p>
      </dgm:t>
    </dgm:pt>
    <dgm:pt modelId="{F14484C6-94A5-4AFC-8605-0548A9F9AF4D}" type="pres">
      <dgm:prSet presAssocID="{512C27F1-D58E-4D32-8CC8-B695E2A383EA}" presName="Name1" presStyleCnt="0"/>
      <dgm:spPr/>
    </dgm:pt>
    <dgm:pt modelId="{C853E4EC-FF8F-4A31-8C5A-C88BEAA30B07}" type="pres">
      <dgm:prSet presAssocID="{512C27F1-D58E-4D32-8CC8-B695E2A383EA}" presName="cycle" presStyleCnt="0"/>
      <dgm:spPr/>
    </dgm:pt>
    <dgm:pt modelId="{52208AC0-7644-4D3D-A11C-576EFB6F1311}" type="pres">
      <dgm:prSet presAssocID="{512C27F1-D58E-4D32-8CC8-B695E2A383EA}" presName="srcNode" presStyleLbl="node1" presStyleIdx="0" presStyleCnt="4"/>
      <dgm:spPr/>
    </dgm:pt>
    <dgm:pt modelId="{AF0ECC66-48C6-4A41-85B6-6F3B14486B24}" type="pres">
      <dgm:prSet presAssocID="{512C27F1-D58E-4D32-8CC8-B695E2A383EA}" presName="conn" presStyleLbl="parChTrans1D2" presStyleIdx="0" presStyleCnt="1"/>
      <dgm:spPr/>
      <dgm:t>
        <a:bodyPr/>
        <a:lstStyle/>
        <a:p>
          <a:endParaRPr lang="id-ID"/>
        </a:p>
      </dgm:t>
    </dgm:pt>
    <dgm:pt modelId="{6AC699AF-C588-4BE7-B83F-64C1CCB4E537}" type="pres">
      <dgm:prSet presAssocID="{512C27F1-D58E-4D32-8CC8-B695E2A383EA}" presName="extraNode" presStyleLbl="node1" presStyleIdx="0" presStyleCnt="4"/>
      <dgm:spPr/>
    </dgm:pt>
    <dgm:pt modelId="{AAB0BB61-F1AC-44FD-828A-E5AFCA49D8AC}" type="pres">
      <dgm:prSet presAssocID="{512C27F1-D58E-4D32-8CC8-B695E2A383EA}" presName="dstNode" presStyleLbl="node1" presStyleIdx="0" presStyleCnt="4"/>
      <dgm:spPr/>
    </dgm:pt>
    <dgm:pt modelId="{ADFFB630-72AC-4F66-8559-4963330238E2}" type="pres">
      <dgm:prSet presAssocID="{B3505239-CFC8-4C3C-BF4D-78230C0D3177}" presName="text_1" presStyleLbl="node1" presStyleIdx="0" presStyleCnt="4">
        <dgm:presLayoutVars>
          <dgm:bulletEnabled val="1"/>
        </dgm:presLayoutVars>
      </dgm:prSet>
      <dgm:spPr/>
      <dgm:t>
        <a:bodyPr/>
        <a:lstStyle/>
        <a:p>
          <a:endParaRPr lang="id-ID"/>
        </a:p>
      </dgm:t>
    </dgm:pt>
    <dgm:pt modelId="{291B08C8-CFB8-4367-B7AF-4A9FB3538AB2}" type="pres">
      <dgm:prSet presAssocID="{B3505239-CFC8-4C3C-BF4D-78230C0D3177}" presName="accent_1" presStyleCnt="0"/>
      <dgm:spPr/>
    </dgm:pt>
    <dgm:pt modelId="{B5DCDFC6-3ECA-4972-BEAF-C32D2B1EC2BC}" type="pres">
      <dgm:prSet presAssocID="{B3505239-CFC8-4C3C-BF4D-78230C0D3177}" presName="accentRepeatNode" presStyleLbl="solidFgAcc1" presStyleIdx="0" presStyleCnt="4"/>
      <dgm:spPr/>
    </dgm:pt>
    <dgm:pt modelId="{7FB2FE03-196F-4F49-B100-74ABA421239A}" type="pres">
      <dgm:prSet presAssocID="{786386B2-8181-4DF5-AB25-A93F019E026B}" presName="text_2" presStyleLbl="node1" presStyleIdx="1" presStyleCnt="4">
        <dgm:presLayoutVars>
          <dgm:bulletEnabled val="1"/>
        </dgm:presLayoutVars>
      </dgm:prSet>
      <dgm:spPr/>
      <dgm:t>
        <a:bodyPr/>
        <a:lstStyle/>
        <a:p>
          <a:endParaRPr lang="id-ID"/>
        </a:p>
      </dgm:t>
    </dgm:pt>
    <dgm:pt modelId="{9A4E8B82-4508-4F30-AA62-036FDA2014AA}" type="pres">
      <dgm:prSet presAssocID="{786386B2-8181-4DF5-AB25-A93F019E026B}" presName="accent_2" presStyleCnt="0"/>
      <dgm:spPr/>
    </dgm:pt>
    <dgm:pt modelId="{81741160-A769-4729-9AAE-06A1B6C3F7B2}" type="pres">
      <dgm:prSet presAssocID="{786386B2-8181-4DF5-AB25-A93F019E026B}" presName="accentRepeatNode" presStyleLbl="solidFgAcc1" presStyleIdx="1" presStyleCnt="4"/>
      <dgm:spPr/>
    </dgm:pt>
    <dgm:pt modelId="{B839ADC5-0EA9-4A3D-B91B-19505DFBAE18}" type="pres">
      <dgm:prSet presAssocID="{29794E41-6077-429A-B01E-83ECCDD41E42}" presName="text_3" presStyleLbl="node1" presStyleIdx="2" presStyleCnt="4">
        <dgm:presLayoutVars>
          <dgm:bulletEnabled val="1"/>
        </dgm:presLayoutVars>
      </dgm:prSet>
      <dgm:spPr/>
      <dgm:t>
        <a:bodyPr/>
        <a:lstStyle/>
        <a:p>
          <a:endParaRPr lang="id-ID"/>
        </a:p>
      </dgm:t>
    </dgm:pt>
    <dgm:pt modelId="{914895B1-F33B-4D51-B6DC-21909A4A82A6}" type="pres">
      <dgm:prSet presAssocID="{29794E41-6077-429A-B01E-83ECCDD41E42}" presName="accent_3" presStyleCnt="0"/>
      <dgm:spPr/>
    </dgm:pt>
    <dgm:pt modelId="{FB8CF441-9D9F-4B02-97A2-36748E240C7F}" type="pres">
      <dgm:prSet presAssocID="{29794E41-6077-429A-B01E-83ECCDD41E42}" presName="accentRepeatNode" presStyleLbl="solidFgAcc1" presStyleIdx="2" presStyleCnt="4"/>
      <dgm:spPr/>
    </dgm:pt>
    <dgm:pt modelId="{3CC12FA6-3022-4EBA-A650-E824C4A2B280}" type="pres">
      <dgm:prSet presAssocID="{345C44CB-963E-4762-9D9A-85762483317B}" presName="text_4" presStyleLbl="node1" presStyleIdx="3" presStyleCnt="4">
        <dgm:presLayoutVars>
          <dgm:bulletEnabled val="1"/>
        </dgm:presLayoutVars>
      </dgm:prSet>
      <dgm:spPr/>
      <dgm:t>
        <a:bodyPr/>
        <a:lstStyle/>
        <a:p>
          <a:endParaRPr lang="id-ID"/>
        </a:p>
      </dgm:t>
    </dgm:pt>
    <dgm:pt modelId="{77A9BE32-8A82-46C0-BA0C-14245E3AB3D3}" type="pres">
      <dgm:prSet presAssocID="{345C44CB-963E-4762-9D9A-85762483317B}" presName="accent_4" presStyleCnt="0"/>
      <dgm:spPr/>
    </dgm:pt>
    <dgm:pt modelId="{98AB0C41-DC8A-45BD-BCC6-D9FE3A2A8A0C}" type="pres">
      <dgm:prSet presAssocID="{345C44CB-963E-4762-9D9A-85762483317B}" presName="accentRepeatNode" presStyleLbl="solidFgAcc1" presStyleIdx="3" presStyleCnt="4"/>
      <dgm:spPr/>
    </dgm:pt>
  </dgm:ptLst>
  <dgm:cxnLst>
    <dgm:cxn modelId="{5F0C218B-B4AF-4AAF-8DD5-C040467FE25E}" type="presOf" srcId="{BC07FD62-283A-402C-8CC3-0B5699EC13AC}" destId="{AF0ECC66-48C6-4A41-85B6-6F3B14486B24}" srcOrd="0" destOrd="0" presId="urn:microsoft.com/office/officeart/2008/layout/VerticalCurvedList"/>
    <dgm:cxn modelId="{79105027-5693-4699-A101-891DFCE28248}" type="presOf" srcId="{B3505239-CFC8-4C3C-BF4D-78230C0D3177}" destId="{ADFFB630-72AC-4F66-8559-4963330238E2}" srcOrd="0" destOrd="0" presId="urn:microsoft.com/office/officeart/2008/layout/VerticalCurvedList"/>
    <dgm:cxn modelId="{42F667BE-69A7-47A6-9E97-D683E57AB613}" type="presOf" srcId="{512C27F1-D58E-4D32-8CC8-B695E2A383EA}" destId="{C1DF8B1F-B3BE-4C6D-92D7-A277C8463B0B}" srcOrd="0" destOrd="0" presId="urn:microsoft.com/office/officeart/2008/layout/VerticalCurvedList"/>
    <dgm:cxn modelId="{9D99A426-19F7-4CB8-AD03-89A11F149C70}" type="presOf" srcId="{786386B2-8181-4DF5-AB25-A93F019E026B}" destId="{7FB2FE03-196F-4F49-B100-74ABA421239A}" srcOrd="0" destOrd="0" presId="urn:microsoft.com/office/officeart/2008/layout/VerticalCurvedList"/>
    <dgm:cxn modelId="{5D39B980-BFAF-450C-B87C-BFAD2CA19FCD}" srcId="{512C27F1-D58E-4D32-8CC8-B695E2A383EA}" destId="{29794E41-6077-429A-B01E-83ECCDD41E42}" srcOrd="2" destOrd="0" parTransId="{BBF76E27-A004-4114-82BC-302422EFD3C2}" sibTransId="{1BB40739-DD6A-437E-A9C2-27F8D662C06B}"/>
    <dgm:cxn modelId="{FFDEBB52-F6C0-4735-8D14-6960A6202F9A}" srcId="{512C27F1-D58E-4D32-8CC8-B695E2A383EA}" destId="{B3505239-CFC8-4C3C-BF4D-78230C0D3177}" srcOrd="0" destOrd="0" parTransId="{27319B87-3153-4B65-AF96-8D86D7003DBC}" sibTransId="{BC07FD62-283A-402C-8CC3-0B5699EC13AC}"/>
    <dgm:cxn modelId="{172231D1-6CE6-4562-9F27-C9A150C913B0}" type="presOf" srcId="{29794E41-6077-429A-B01E-83ECCDD41E42}" destId="{B839ADC5-0EA9-4A3D-B91B-19505DFBAE18}" srcOrd="0" destOrd="0" presId="urn:microsoft.com/office/officeart/2008/layout/VerticalCurvedList"/>
    <dgm:cxn modelId="{3A3B1751-D947-4DD8-B75D-99B7D52E9537}" type="presOf" srcId="{345C44CB-963E-4762-9D9A-85762483317B}" destId="{3CC12FA6-3022-4EBA-A650-E824C4A2B280}" srcOrd="0" destOrd="0" presId="urn:microsoft.com/office/officeart/2008/layout/VerticalCurvedList"/>
    <dgm:cxn modelId="{954FAC56-6CC7-4962-9E38-5CDD8D1FB9E7}" srcId="{512C27F1-D58E-4D32-8CC8-B695E2A383EA}" destId="{345C44CB-963E-4762-9D9A-85762483317B}" srcOrd="3" destOrd="0" parTransId="{1C1F9A89-8489-4BD7-B06D-72D99A90AA67}" sibTransId="{4EF5214F-7437-458E-9965-70331778E72B}"/>
    <dgm:cxn modelId="{2DDC38DE-646F-4D1C-81FF-7B1A54345654}" srcId="{512C27F1-D58E-4D32-8CC8-B695E2A383EA}" destId="{786386B2-8181-4DF5-AB25-A93F019E026B}" srcOrd="1" destOrd="0" parTransId="{AA5BE11D-8399-4E31-8C6A-27CAE1176D7A}" sibTransId="{0F13FD14-63A9-4FE9-9424-1188F5D452F3}"/>
    <dgm:cxn modelId="{1D1CD7CD-8AE9-4BA5-9100-89B454DFAD43}" type="presParOf" srcId="{C1DF8B1F-B3BE-4C6D-92D7-A277C8463B0B}" destId="{F14484C6-94A5-4AFC-8605-0548A9F9AF4D}" srcOrd="0" destOrd="0" presId="urn:microsoft.com/office/officeart/2008/layout/VerticalCurvedList"/>
    <dgm:cxn modelId="{60C63431-854C-47B4-969D-CD91F7A9221D}" type="presParOf" srcId="{F14484C6-94A5-4AFC-8605-0548A9F9AF4D}" destId="{C853E4EC-FF8F-4A31-8C5A-C88BEAA30B07}" srcOrd="0" destOrd="0" presId="urn:microsoft.com/office/officeart/2008/layout/VerticalCurvedList"/>
    <dgm:cxn modelId="{D4BE4F2E-7DB1-4C4D-9626-FA471C554CA5}" type="presParOf" srcId="{C853E4EC-FF8F-4A31-8C5A-C88BEAA30B07}" destId="{52208AC0-7644-4D3D-A11C-576EFB6F1311}" srcOrd="0" destOrd="0" presId="urn:microsoft.com/office/officeart/2008/layout/VerticalCurvedList"/>
    <dgm:cxn modelId="{CEFD9B57-129B-49EB-8CBC-F1850F3C489B}" type="presParOf" srcId="{C853E4EC-FF8F-4A31-8C5A-C88BEAA30B07}" destId="{AF0ECC66-48C6-4A41-85B6-6F3B14486B24}" srcOrd="1" destOrd="0" presId="urn:microsoft.com/office/officeart/2008/layout/VerticalCurvedList"/>
    <dgm:cxn modelId="{9DC8D260-796D-4353-AD48-1D2026E1F472}" type="presParOf" srcId="{C853E4EC-FF8F-4A31-8C5A-C88BEAA30B07}" destId="{6AC699AF-C588-4BE7-B83F-64C1CCB4E537}" srcOrd="2" destOrd="0" presId="urn:microsoft.com/office/officeart/2008/layout/VerticalCurvedList"/>
    <dgm:cxn modelId="{974966A8-ABDB-4893-9554-B01BE6FAD351}" type="presParOf" srcId="{C853E4EC-FF8F-4A31-8C5A-C88BEAA30B07}" destId="{AAB0BB61-F1AC-44FD-828A-E5AFCA49D8AC}" srcOrd="3" destOrd="0" presId="urn:microsoft.com/office/officeart/2008/layout/VerticalCurvedList"/>
    <dgm:cxn modelId="{8E8141E2-1C82-4893-B3EE-77F784250256}" type="presParOf" srcId="{F14484C6-94A5-4AFC-8605-0548A9F9AF4D}" destId="{ADFFB630-72AC-4F66-8559-4963330238E2}" srcOrd="1" destOrd="0" presId="urn:microsoft.com/office/officeart/2008/layout/VerticalCurvedList"/>
    <dgm:cxn modelId="{4E57DA30-497B-4626-A039-F4A41B4FD376}" type="presParOf" srcId="{F14484C6-94A5-4AFC-8605-0548A9F9AF4D}" destId="{291B08C8-CFB8-4367-B7AF-4A9FB3538AB2}" srcOrd="2" destOrd="0" presId="urn:microsoft.com/office/officeart/2008/layout/VerticalCurvedList"/>
    <dgm:cxn modelId="{18B6F151-3FE1-4724-B3E6-650447F774A5}" type="presParOf" srcId="{291B08C8-CFB8-4367-B7AF-4A9FB3538AB2}" destId="{B5DCDFC6-3ECA-4972-BEAF-C32D2B1EC2BC}" srcOrd="0" destOrd="0" presId="urn:microsoft.com/office/officeart/2008/layout/VerticalCurvedList"/>
    <dgm:cxn modelId="{6BE2FB0C-7754-4018-B922-33441EDE7350}" type="presParOf" srcId="{F14484C6-94A5-4AFC-8605-0548A9F9AF4D}" destId="{7FB2FE03-196F-4F49-B100-74ABA421239A}" srcOrd="3" destOrd="0" presId="urn:microsoft.com/office/officeart/2008/layout/VerticalCurvedList"/>
    <dgm:cxn modelId="{7BE24AFE-F9EA-4705-81EA-FE06AD364BED}" type="presParOf" srcId="{F14484C6-94A5-4AFC-8605-0548A9F9AF4D}" destId="{9A4E8B82-4508-4F30-AA62-036FDA2014AA}" srcOrd="4" destOrd="0" presId="urn:microsoft.com/office/officeart/2008/layout/VerticalCurvedList"/>
    <dgm:cxn modelId="{DBC6C385-31F2-4895-824B-FCA408BD3D0C}" type="presParOf" srcId="{9A4E8B82-4508-4F30-AA62-036FDA2014AA}" destId="{81741160-A769-4729-9AAE-06A1B6C3F7B2}" srcOrd="0" destOrd="0" presId="urn:microsoft.com/office/officeart/2008/layout/VerticalCurvedList"/>
    <dgm:cxn modelId="{7AD2C038-1ABC-4FD8-903B-13DD7E08F751}" type="presParOf" srcId="{F14484C6-94A5-4AFC-8605-0548A9F9AF4D}" destId="{B839ADC5-0EA9-4A3D-B91B-19505DFBAE18}" srcOrd="5" destOrd="0" presId="urn:microsoft.com/office/officeart/2008/layout/VerticalCurvedList"/>
    <dgm:cxn modelId="{2F560232-E186-4D00-80E5-E8E2677E1975}" type="presParOf" srcId="{F14484C6-94A5-4AFC-8605-0548A9F9AF4D}" destId="{914895B1-F33B-4D51-B6DC-21909A4A82A6}" srcOrd="6" destOrd="0" presId="urn:microsoft.com/office/officeart/2008/layout/VerticalCurvedList"/>
    <dgm:cxn modelId="{16279504-590D-41CF-8600-B308BECED6E5}" type="presParOf" srcId="{914895B1-F33B-4D51-B6DC-21909A4A82A6}" destId="{FB8CF441-9D9F-4B02-97A2-36748E240C7F}" srcOrd="0" destOrd="0" presId="urn:microsoft.com/office/officeart/2008/layout/VerticalCurvedList"/>
    <dgm:cxn modelId="{4A200B02-772E-42CB-B146-8988D9F2F1B5}" type="presParOf" srcId="{F14484C6-94A5-4AFC-8605-0548A9F9AF4D}" destId="{3CC12FA6-3022-4EBA-A650-E824C4A2B280}" srcOrd="7" destOrd="0" presId="urn:microsoft.com/office/officeart/2008/layout/VerticalCurvedList"/>
    <dgm:cxn modelId="{F8D7B584-630D-45D1-8242-4ED4178F7A0D}" type="presParOf" srcId="{F14484C6-94A5-4AFC-8605-0548A9F9AF4D}" destId="{77A9BE32-8A82-46C0-BA0C-14245E3AB3D3}" srcOrd="8" destOrd="0" presId="urn:microsoft.com/office/officeart/2008/layout/VerticalCurvedList"/>
    <dgm:cxn modelId="{52155CF2-4C94-4BD4-A1DF-88F08EA50CD0}" type="presParOf" srcId="{77A9BE32-8A82-46C0-BA0C-14245E3AB3D3}" destId="{98AB0C41-DC8A-45BD-BCC6-D9FE3A2A8A0C}" srcOrd="0" destOrd="0" presId="urn:microsoft.com/office/officeart/2008/layout/VerticalCurv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EC644093-82A2-433B-B59C-3B7A2387FC98}" type="doc">
      <dgm:prSet loTypeId="urn:microsoft.com/office/officeart/2005/8/layout/list1" loCatId="list" qsTypeId="urn:microsoft.com/office/officeart/2005/8/quickstyle/simple4" qsCatId="simple" csTypeId="urn:microsoft.com/office/officeart/2005/8/colors/accent1_2" csCatId="accent1" phldr="1"/>
      <dgm:spPr/>
      <dgm:t>
        <a:bodyPr/>
        <a:lstStyle/>
        <a:p>
          <a:endParaRPr lang="id-ID"/>
        </a:p>
      </dgm:t>
    </dgm:pt>
    <dgm:pt modelId="{D8943F6F-1B3A-41FA-8496-F3C88D15078B}">
      <dgm:prSet phldrT="[Text]"/>
      <dgm:spPr/>
      <dgm:t>
        <a:bodyPr/>
        <a:lstStyle/>
        <a:p>
          <a:r>
            <a:rPr lang="en-US" b="1" dirty="0" smtClean="0"/>
            <a:t>Model Weberian</a:t>
          </a:r>
          <a:endParaRPr lang="id-ID" b="1" dirty="0"/>
        </a:p>
      </dgm:t>
    </dgm:pt>
    <dgm:pt modelId="{3C8F0030-3428-4EB6-ADF7-78798286F896}" type="parTrans" cxnId="{C37E6766-160C-45AD-A5EC-34116F997E35}">
      <dgm:prSet/>
      <dgm:spPr/>
      <dgm:t>
        <a:bodyPr/>
        <a:lstStyle/>
        <a:p>
          <a:endParaRPr lang="id-ID"/>
        </a:p>
      </dgm:t>
    </dgm:pt>
    <dgm:pt modelId="{E4446D9D-A56E-4FC4-BFED-F8502F73F4B9}" type="sibTrans" cxnId="{C37E6766-160C-45AD-A5EC-34116F997E35}">
      <dgm:prSet/>
      <dgm:spPr/>
      <dgm:t>
        <a:bodyPr/>
        <a:lstStyle/>
        <a:p>
          <a:endParaRPr lang="id-ID"/>
        </a:p>
      </dgm:t>
    </dgm:pt>
    <dgm:pt modelId="{BF97BA42-D5AE-49AC-8FF3-DB25D7CD1F42}">
      <dgm:prSet phldrT="[Text]"/>
      <dgm:spPr/>
      <dgm:t>
        <a:bodyPr/>
        <a:lstStyle/>
        <a:p>
          <a:r>
            <a:rPr lang="da-DK" b="1" noProof="0" dirty="0" smtClean="0"/>
            <a:t>Model Parkinsonisme</a:t>
          </a:r>
          <a:endParaRPr lang="da-DK" b="1" noProof="0" dirty="0"/>
        </a:p>
      </dgm:t>
    </dgm:pt>
    <dgm:pt modelId="{E13AD7AA-C044-48F6-A384-424A4EC34A12}" type="parTrans" cxnId="{70800EFC-812D-4C99-A181-E2F4665BFDC0}">
      <dgm:prSet/>
      <dgm:spPr/>
      <dgm:t>
        <a:bodyPr/>
        <a:lstStyle/>
        <a:p>
          <a:endParaRPr lang="id-ID"/>
        </a:p>
      </dgm:t>
    </dgm:pt>
    <dgm:pt modelId="{30357845-1CFD-42E7-A1B2-D6D029CCAD6B}" type="sibTrans" cxnId="{70800EFC-812D-4C99-A181-E2F4665BFDC0}">
      <dgm:prSet/>
      <dgm:spPr/>
      <dgm:t>
        <a:bodyPr/>
        <a:lstStyle/>
        <a:p>
          <a:endParaRPr lang="id-ID"/>
        </a:p>
      </dgm:t>
    </dgm:pt>
    <dgm:pt modelId="{13AB7570-2FD9-4019-88BB-64FC5E3D05E3}">
      <dgm:prSet phldrT="[Text]"/>
      <dgm:spPr/>
      <dgm:t>
        <a:bodyPr/>
        <a:lstStyle/>
        <a:p>
          <a:r>
            <a:rPr lang="sah-RU" b="1" noProof="0" dirty="0" smtClean="0"/>
            <a:t>Model Jacksonian</a:t>
          </a:r>
          <a:endParaRPr lang="sah-RU" b="1" noProof="0" dirty="0"/>
        </a:p>
      </dgm:t>
    </dgm:pt>
    <dgm:pt modelId="{90B27C42-A2B5-467E-82FA-8E6225464EB3}" type="parTrans" cxnId="{33C82351-D994-437D-A6F1-FF47C3D00780}">
      <dgm:prSet/>
      <dgm:spPr/>
      <dgm:t>
        <a:bodyPr/>
        <a:lstStyle/>
        <a:p>
          <a:endParaRPr lang="id-ID"/>
        </a:p>
      </dgm:t>
    </dgm:pt>
    <dgm:pt modelId="{0D589E86-8BD9-4D2D-ACA0-9CF55BB68DDE}" type="sibTrans" cxnId="{33C82351-D994-437D-A6F1-FF47C3D00780}">
      <dgm:prSet/>
      <dgm:spPr/>
      <dgm:t>
        <a:bodyPr/>
        <a:lstStyle/>
        <a:p>
          <a:endParaRPr lang="id-ID"/>
        </a:p>
      </dgm:t>
    </dgm:pt>
    <dgm:pt modelId="{9DD785D2-3D73-427A-A795-1266E57E4FB9}">
      <dgm:prSet phldrT="[Text]"/>
      <dgm:spPr/>
      <dgm:t>
        <a:bodyPr/>
        <a:lstStyle/>
        <a:p>
          <a:r>
            <a:rPr lang="en-US" b="1" dirty="0" smtClean="0"/>
            <a:t>Model Orwellian</a:t>
          </a:r>
          <a:endParaRPr lang="id-ID" b="1" dirty="0"/>
        </a:p>
      </dgm:t>
    </dgm:pt>
    <dgm:pt modelId="{2F95C370-0430-45D6-87C9-4993F6B8E0F2}" type="parTrans" cxnId="{8CAD76B4-EE86-45BC-A1F0-4CFE6B53AC21}">
      <dgm:prSet/>
      <dgm:spPr/>
      <dgm:t>
        <a:bodyPr/>
        <a:lstStyle/>
        <a:p>
          <a:endParaRPr lang="id-ID"/>
        </a:p>
      </dgm:t>
    </dgm:pt>
    <dgm:pt modelId="{F83B1FFF-A65D-471F-9910-CFE39723D5BE}" type="sibTrans" cxnId="{8CAD76B4-EE86-45BC-A1F0-4CFE6B53AC21}">
      <dgm:prSet/>
      <dgm:spPr/>
      <dgm:t>
        <a:bodyPr/>
        <a:lstStyle/>
        <a:p>
          <a:endParaRPr lang="id-ID"/>
        </a:p>
      </dgm:t>
    </dgm:pt>
    <dgm:pt modelId="{4DCB7ACE-5E81-4771-A07D-12F35904C676}" type="pres">
      <dgm:prSet presAssocID="{EC644093-82A2-433B-B59C-3B7A2387FC98}" presName="linear" presStyleCnt="0">
        <dgm:presLayoutVars>
          <dgm:dir/>
          <dgm:animLvl val="lvl"/>
          <dgm:resizeHandles val="exact"/>
        </dgm:presLayoutVars>
      </dgm:prSet>
      <dgm:spPr/>
      <dgm:t>
        <a:bodyPr/>
        <a:lstStyle/>
        <a:p>
          <a:endParaRPr lang="id-ID"/>
        </a:p>
      </dgm:t>
    </dgm:pt>
    <dgm:pt modelId="{BE9053CF-F7E4-45AA-9DF4-2AA111A43C40}" type="pres">
      <dgm:prSet presAssocID="{D8943F6F-1B3A-41FA-8496-F3C88D15078B}" presName="parentLin" presStyleCnt="0"/>
      <dgm:spPr/>
    </dgm:pt>
    <dgm:pt modelId="{36F2ADEE-006D-4366-B29E-1E846587CB0F}" type="pres">
      <dgm:prSet presAssocID="{D8943F6F-1B3A-41FA-8496-F3C88D15078B}" presName="parentLeftMargin" presStyleLbl="node1" presStyleIdx="0" presStyleCnt="4"/>
      <dgm:spPr/>
      <dgm:t>
        <a:bodyPr/>
        <a:lstStyle/>
        <a:p>
          <a:endParaRPr lang="id-ID"/>
        </a:p>
      </dgm:t>
    </dgm:pt>
    <dgm:pt modelId="{962CF9FE-BBCB-4566-9829-DD036947944B}" type="pres">
      <dgm:prSet presAssocID="{D8943F6F-1B3A-41FA-8496-F3C88D15078B}" presName="parentText" presStyleLbl="node1" presStyleIdx="0" presStyleCnt="4">
        <dgm:presLayoutVars>
          <dgm:chMax val="0"/>
          <dgm:bulletEnabled val="1"/>
        </dgm:presLayoutVars>
      </dgm:prSet>
      <dgm:spPr/>
      <dgm:t>
        <a:bodyPr/>
        <a:lstStyle/>
        <a:p>
          <a:endParaRPr lang="id-ID"/>
        </a:p>
      </dgm:t>
    </dgm:pt>
    <dgm:pt modelId="{FF45A74D-197F-40FE-B293-C60A5FF8FD3C}" type="pres">
      <dgm:prSet presAssocID="{D8943F6F-1B3A-41FA-8496-F3C88D15078B}" presName="negativeSpace" presStyleCnt="0"/>
      <dgm:spPr/>
    </dgm:pt>
    <dgm:pt modelId="{CC8B62F6-9C0E-4778-87F1-D6EF51C0E064}" type="pres">
      <dgm:prSet presAssocID="{D8943F6F-1B3A-41FA-8496-F3C88D15078B}" presName="childText" presStyleLbl="conFgAcc1" presStyleIdx="0" presStyleCnt="4">
        <dgm:presLayoutVars>
          <dgm:bulletEnabled val="1"/>
        </dgm:presLayoutVars>
      </dgm:prSet>
      <dgm:spPr/>
    </dgm:pt>
    <dgm:pt modelId="{2561C47E-EA0E-4F56-80E3-30C45845FFFC}" type="pres">
      <dgm:prSet presAssocID="{E4446D9D-A56E-4FC4-BFED-F8502F73F4B9}" presName="spaceBetweenRectangles" presStyleCnt="0"/>
      <dgm:spPr/>
    </dgm:pt>
    <dgm:pt modelId="{C6FA91CB-81BF-4028-A1F2-DEC7362677B8}" type="pres">
      <dgm:prSet presAssocID="{BF97BA42-D5AE-49AC-8FF3-DB25D7CD1F42}" presName="parentLin" presStyleCnt="0"/>
      <dgm:spPr/>
    </dgm:pt>
    <dgm:pt modelId="{1A392CE6-6712-4487-932B-A4D6AE126F7C}" type="pres">
      <dgm:prSet presAssocID="{BF97BA42-D5AE-49AC-8FF3-DB25D7CD1F42}" presName="parentLeftMargin" presStyleLbl="node1" presStyleIdx="0" presStyleCnt="4"/>
      <dgm:spPr/>
      <dgm:t>
        <a:bodyPr/>
        <a:lstStyle/>
        <a:p>
          <a:endParaRPr lang="id-ID"/>
        </a:p>
      </dgm:t>
    </dgm:pt>
    <dgm:pt modelId="{73E91CDD-A8D7-47DE-8FDF-1A000EBE9E69}" type="pres">
      <dgm:prSet presAssocID="{BF97BA42-D5AE-49AC-8FF3-DB25D7CD1F42}" presName="parentText" presStyleLbl="node1" presStyleIdx="1" presStyleCnt="4">
        <dgm:presLayoutVars>
          <dgm:chMax val="0"/>
          <dgm:bulletEnabled val="1"/>
        </dgm:presLayoutVars>
      </dgm:prSet>
      <dgm:spPr/>
      <dgm:t>
        <a:bodyPr/>
        <a:lstStyle/>
        <a:p>
          <a:endParaRPr lang="id-ID"/>
        </a:p>
      </dgm:t>
    </dgm:pt>
    <dgm:pt modelId="{AB0E604A-EE5E-4AE7-A0CF-1A037038CBBD}" type="pres">
      <dgm:prSet presAssocID="{BF97BA42-D5AE-49AC-8FF3-DB25D7CD1F42}" presName="negativeSpace" presStyleCnt="0"/>
      <dgm:spPr/>
    </dgm:pt>
    <dgm:pt modelId="{76A2BBB5-0DF6-40AB-8FCE-7749C8189E98}" type="pres">
      <dgm:prSet presAssocID="{BF97BA42-D5AE-49AC-8FF3-DB25D7CD1F42}" presName="childText" presStyleLbl="conFgAcc1" presStyleIdx="1" presStyleCnt="4">
        <dgm:presLayoutVars>
          <dgm:bulletEnabled val="1"/>
        </dgm:presLayoutVars>
      </dgm:prSet>
      <dgm:spPr/>
    </dgm:pt>
    <dgm:pt modelId="{26B99669-3B60-4105-95E5-3D295EE9A10D}" type="pres">
      <dgm:prSet presAssocID="{30357845-1CFD-42E7-A1B2-D6D029CCAD6B}" presName="spaceBetweenRectangles" presStyleCnt="0"/>
      <dgm:spPr/>
    </dgm:pt>
    <dgm:pt modelId="{90C649C1-4E2D-4FEC-80F3-6295D1C6FE8F}" type="pres">
      <dgm:prSet presAssocID="{13AB7570-2FD9-4019-88BB-64FC5E3D05E3}" presName="parentLin" presStyleCnt="0"/>
      <dgm:spPr/>
    </dgm:pt>
    <dgm:pt modelId="{58925E03-2ABF-4562-8103-D4D8B5180F50}" type="pres">
      <dgm:prSet presAssocID="{13AB7570-2FD9-4019-88BB-64FC5E3D05E3}" presName="parentLeftMargin" presStyleLbl="node1" presStyleIdx="1" presStyleCnt="4"/>
      <dgm:spPr/>
      <dgm:t>
        <a:bodyPr/>
        <a:lstStyle/>
        <a:p>
          <a:endParaRPr lang="id-ID"/>
        </a:p>
      </dgm:t>
    </dgm:pt>
    <dgm:pt modelId="{A3588523-8460-426A-9A32-EDAB5C857BBB}" type="pres">
      <dgm:prSet presAssocID="{13AB7570-2FD9-4019-88BB-64FC5E3D05E3}" presName="parentText" presStyleLbl="node1" presStyleIdx="2" presStyleCnt="4">
        <dgm:presLayoutVars>
          <dgm:chMax val="0"/>
          <dgm:bulletEnabled val="1"/>
        </dgm:presLayoutVars>
      </dgm:prSet>
      <dgm:spPr/>
      <dgm:t>
        <a:bodyPr/>
        <a:lstStyle/>
        <a:p>
          <a:endParaRPr lang="id-ID"/>
        </a:p>
      </dgm:t>
    </dgm:pt>
    <dgm:pt modelId="{7871A039-469C-41A2-BB67-EEB73FE850D1}" type="pres">
      <dgm:prSet presAssocID="{13AB7570-2FD9-4019-88BB-64FC5E3D05E3}" presName="negativeSpace" presStyleCnt="0"/>
      <dgm:spPr/>
    </dgm:pt>
    <dgm:pt modelId="{D47AB085-1911-484F-BBD4-9DF1E847FD29}" type="pres">
      <dgm:prSet presAssocID="{13AB7570-2FD9-4019-88BB-64FC5E3D05E3}" presName="childText" presStyleLbl="conFgAcc1" presStyleIdx="2" presStyleCnt="4">
        <dgm:presLayoutVars>
          <dgm:bulletEnabled val="1"/>
        </dgm:presLayoutVars>
      </dgm:prSet>
      <dgm:spPr/>
    </dgm:pt>
    <dgm:pt modelId="{ECCC0C79-4911-479E-8C4F-DA4835B26074}" type="pres">
      <dgm:prSet presAssocID="{0D589E86-8BD9-4D2D-ACA0-9CF55BB68DDE}" presName="spaceBetweenRectangles" presStyleCnt="0"/>
      <dgm:spPr/>
    </dgm:pt>
    <dgm:pt modelId="{685FE7A1-5428-41A0-8E01-274DF52659EF}" type="pres">
      <dgm:prSet presAssocID="{9DD785D2-3D73-427A-A795-1266E57E4FB9}" presName="parentLin" presStyleCnt="0"/>
      <dgm:spPr/>
    </dgm:pt>
    <dgm:pt modelId="{8CE99649-C55C-4BD8-BADE-6D6C9E5D4F8F}" type="pres">
      <dgm:prSet presAssocID="{9DD785D2-3D73-427A-A795-1266E57E4FB9}" presName="parentLeftMargin" presStyleLbl="node1" presStyleIdx="2" presStyleCnt="4"/>
      <dgm:spPr/>
      <dgm:t>
        <a:bodyPr/>
        <a:lstStyle/>
        <a:p>
          <a:endParaRPr lang="id-ID"/>
        </a:p>
      </dgm:t>
    </dgm:pt>
    <dgm:pt modelId="{CA3FC29C-E810-41FF-85DB-EFB93E02AE1F}" type="pres">
      <dgm:prSet presAssocID="{9DD785D2-3D73-427A-A795-1266E57E4FB9}" presName="parentText" presStyleLbl="node1" presStyleIdx="3" presStyleCnt="4">
        <dgm:presLayoutVars>
          <dgm:chMax val="0"/>
          <dgm:bulletEnabled val="1"/>
        </dgm:presLayoutVars>
      </dgm:prSet>
      <dgm:spPr/>
      <dgm:t>
        <a:bodyPr/>
        <a:lstStyle/>
        <a:p>
          <a:endParaRPr lang="id-ID"/>
        </a:p>
      </dgm:t>
    </dgm:pt>
    <dgm:pt modelId="{E9CEDA47-61AC-49F5-97FB-7A8AD26D55A0}" type="pres">
      <dgm:prSet presAssocID="{9DD785D2-3D73-427A-A795-1266E57E4FB9}" presName="negativeSpace" presStyleCnt="0"/>
      <dgm:spPr/>
    </dgm:pt>
    <dgm:pt modelId="{89747308-BF6B-4A86-B0C6-D125A3A97571}" type="pres">
      <dgm:prSet presAssocID="{9DD785D2-3D73-427A-A795-1266E57E4FB9}" presName="childText" presStyleLbl="conFgAcc1" presStyleIdx="3" presStyleCnt="4">
        <dgm:presLayoutVars>
          <dgm:bulletEnabled val="1"/>
        </dgm:presLayoutVars>
      </dgm:prSet>
      <dgm:spPr/>
    </dgm:pt>
  </dgm:ptLst>
  <dgm:cxnLst>
    <dgm:cxn modelId="{C37E6766-160C-45AD-A5EC-34116F997E35}" srcId="{EC644093-82A2-433B-B59C-3B7A2387FC98}" destId="{D8943F6F-1B3A-41FA-8496-F3C88D15078B}" srcOrd="0" destOrd="0" parTransId="{3C8F0030-3428-4EB6-ADF7-78798286F896}" sibTransId="{E4446D9D-A56E-4FC4-BFED-F8502F73F4B9}"/>
    <dgm:cxn modelId="{F63D601A-061E-45B2-B8D9-03BC4047ACA2}" type="presOf" srcId="{BF97BA42-D5AE-49AC-8FF3-DB25D7CD1F42}" destId="{1A392CE6-6712-4487-932B-A4D6AE126F7C}" srcOrd="0" destOrd="0" presId="urn:microsoft.com/office/officeart/2005/8/layout/list1"/>
    <dgm:cxn modelId="{00C414A3-3229-42F8-AB4D-FD45B99029B7}" type="presOf" srcId="{9DD785D2-3D73-427A-A795-1266E57E4FB9}" destId="{CA3FC29C-E810-41FF-85DB-EFB93E02AE1F}" srcOrd="1" destOrd="0" presId="urn:microsoft.com/office/officeart/2005/8/layout/list1"/>
    <dgm:cxn modelId="{F0F70486-6955-4B0C-823A-2DEC74F5D00F}" type="presOf" srcId="{9DD785D2-3D73-427A-A795-1266E57E4FB9}" destId="{8CE99649-C55C-4BD8-BADE-6D6C9E5D4F8F}" srcOrd="0" destOrd="0" presId="urn:microsoft.com/office/officeart/2005/8/layout/list1"/>
    <dgm:cxn modelId="{70800EFC-812D-4C99-A181-E2F4665BFDC0}" srcId="{EC644093-82A2-433B-B59C-3B7A2387FC98}" destId="{BF97BA42-D5AE-49AC-8FF3-DB25D7CD1F42}" srcOrd="1" destOrd="0" parTransId="{E13AD7AA-C044-48F6-A384-424A4EC34A12}" sibTransId="{30357845-1CFD-42E7-A1B2-D6D029CCAD6B}"/>
    <dgm:cxn modelId="{499BAEF2-EAF8-4902-9EF8-F46F20779A3E}" type="presOf" srcId="{D8943F6F-1B3A-41FA-8496-F3C88D15078B}" destId="{36F2ADEE-006D-4366-B29E-1E846587CB0F}" srcOrd="0" destOrd="0" presId="urn:microsoft.com/office/officeart/2005/8/layout/list1"/>
    <dgm:cxn modelId="{6F1D8164-C287-447E-9BC9-C519253E1E71}" type="presOf" srcId="{D8943F6F-1B3A-41FA-8496-F3C88D15078B}" destId="{962CF9FE-BBCB-4566-9829-DD036947944B}" srcOrd="1" destOrd="0" presId="urn:microsoft.com/office/officeart/2005/8/layout/list1"/>
    <dgm:cxn modelId="{33C82351-D994-437D-A6F1-FF47C3D00780}" srcId="{EC644093-82A2-433B-B59C-3B7A2387FC98}" destId="{13AB7570-2FD9-4019-88BB-64FC5E3D05E3}" srcOrd="2" destOrd="0" parTransId="{90B27C42-A2B5-467E-82FA-8E6225464EB3}" sibTransId="{0D589E86-8BD9-4D2D-ACA0-9CF55BB68DDE}"/>
    <dgm:cxn modelId="{8CAD76B4-EE86-45BC-A1F0-4CFE6B53AC21}" srcId="{EC644093-82A2-433B-B59C-3B7A2387FC98}" destId="{9DD785D2-3D73-427A-A795-1266E57E4FB9}" srcOrd="3" destOrd="0" parTransId="{2F95C370-0430-45D6-87C9-4993F6B8E0F2}" sibTransId="{F83B1FFF-A65D-471F-9910-CFE39723D5BE}"/>
    <dgm:cxn modelId="{2C242085-F2FC-471B-A234-D3F396E88A33}" type="presOf" srcId="{13AB7570-2FD9-4019-88BB-64FC5E3D05E3}" destId="{58925E03-2ABF-4562-8103-D4D8B5180F50}" srcOrd="0" destOrd="0" presId="urn:microsoft.com/office/officeart/2005/8/layout/list1"/>
    <dgm:cxn modelId="{DCDCFDDA-0AD7-471C-BD37-8E02457ECBF5}" type="presOf" srcId="{BF97BA42-D5AE-49AC-8FF3-DB25D7CD1F42}" destId="{73E91CDD-A8D7-47DE-8FDF-1A000EBE9E69}" srcOrd="1" destOrd="0" presId="urn:microsoft.com/office/officeart/2005/8/layout/list1"/>
    <dgm:cxn modelId="{EA1DA817-485E-4811-9BF2-03053E09CC5F}" type="presOf" srcId="{13AB7570-2FD9-4019-88BB-64FC5E3D05E3}" destId="{A3588523-8460-426A-9A32-EDAB5C857BBB}" srcOrd="1" destOrd="0" presId="urn:microsoft.com/office/officeart/2005/8/layout/list1"/>
    <dgm:cxn modelId="{49E75328-A5C5-4B36-B68F-B9E445F79BEB}" type="presOf" srcId="{EC644093-82A2-433B-B59C-3B7A2387FC98}" destId="{4DCB7ACE-5E81-4771-A07D-12F35904C676}" srcOrd="0" destOrd="0" presId="urn:microsoft.com/office/officeart/2005/8/layout/list1"/>
    <dgm:cxn modelId="{25577BBC-2FB7-4FFD-8DCE-70FA2C48F570}" type="presParOf" srcId="{4DCB7ACE-5E81-4771-A07D-12F35904C676}" destId="{BE9053CF-F7E4-45AA-9DF4-2AA111A43C40}" srcOrd="0" destOrd="0" presId="urn:microsoft.com/office/officeart/2005/8/layout/list1"/>
    <dgm:cxn modelId="{1758311A-6AAA-4F6B-B352-AF8BF27372DE}" type="presParOf" srcId="{BE9053CF-F7E4-45AA-9DF4-2AA111A43C40}" destId="{36F2ADEE-006D-4366-B29E-1E846587CB0F}" srcOrd="0" destOrd="0" presId="urn:microsoft.com/office/officeart/2005/8/layout/list1"/>
    <dgm:cxn modelId="{11EA139A-950D-48CD-89B7-57B8BDEC743D}" type="presParOf" srcId="{BE9053CF-F7E4-45AA-9DF4-2AA111A43C40}" destId="{962CF9FE-BBCB-4566-9829-DD036947944B}" srcOrd="1" destOrd="0" presId="urn:microsoft.com/office/officeart/2005/8/layout/list1"/>
    <dgm:cxn modelId="{6C0155B6-2A2B-4D70-9828-6D411851D776}" type="presParOf" srcId="{4DCB7ACE-5E81-4771-A07D-12F35904C676}" destId="{FF45A74D-197F-40FE-B293-C60A5FF8FD3C}" srcOrd="1" destOrd="0" presId="urn:microsoft.com/office/officeart/2005/8/layout/list1"/>
    <dgm:cxn modelId="{8A190B87-AFB6-4683-8511-FD90668FC57A}" type="presParOf" srcId="{4DCB7ACE-5E81-4771-A07D-12F35904C676}" destId="{CC8B62F6-9C0E-4778-87F1-D6EF51C0E064}" srcOrd="2" destOrd="0" presId="urn:microsoft.com/office/officeart/2005/8/layout/list1"/>
    <dgm:cxn modelId="{E5749CE0-1D97-4686-929F-95E7D465CEA5}" type="presParOf" srcId="{4DCB7ACE-5E81-4771-A07D-12F35904C676}" destId="{2561C47E-EA0E-4F56-80E3-30C45845FFFC}" srcOrd="3" destOrd="0" presId="urn:microsoft.com/office/officeart/2005/8/layout/list1"/>
    <dgm:cxn modelId="{B7B65CF2-D1D7-4FAD-9FD8-36BDDB86110C}" type="presParOf" srcId="{4DCB7ACE-5E81-4771-A07D-12F35904C676}" destId="{C6FA91CB-81BF-4028-A1F2-DEC7362677B8}" srcOrd="4" destOrd="0" presId="urn:microsoft.com/office/officeart/2005/8/layout/list1"/>
    <dgm:cxn modelId="{97F4C504-EE62-48DB-BDEB-C7C8085EB5AF}" type="presParOf" srcId="{C6FA91CB-81BF-4028-A1F2-DEC7362677B8}" destId="{1A392CE6-6712-4487-932B-A4D6AE126F7C}" srcOrd="0" destOrd="0" presId="urn:microsoft.com/office/officeart/2005/8/layout/list1"/>
    <dgm:cxn modelId="{AD17751C-A8DF-4916-AF20-627EC9C71C31}" type="presParOf" srcId="{C6FA91CB-81BF-4028-A1F2-DEC7362677B8}" destId="{73E91CDD-A8D7-47DE-8FDF-1A000EBE9E69}" srcOrd="1" destOrd="0" presId="urn:microsoft.com/office/officeart/2005/8/layout/list1"/>
    <dgm:cxn modelId="{6887FAD8-FA65-4B39-9A1A-4C41438A3473}" type="presParOf" srcId="{4DCB7ACE-5E81-4771-A07D-12F35904C676}" destId="{AB0E604A-EE5E-4AE7-A0CF-1A037038CBBD}" srcOrd="5" destOrd="0" presId="urn:microsoft.com/office/officeart/2005/8/layout/list1"/>
    <dgm:cxn modelId="{AF69F8A2-D409-49C7-9A3B-88EBF8297196}" type="presParOf" srcId="{4DCB7ACE-5E81-4771-A07D-12F35904C676}" destId="{76A2BBB5-0DF6-40AB-8FCE-7749C8189E98}" srcOrd="6" destOrd="0" presId="urn:microsoft.com/office/officeart/2005/8/layout/list1"/>
    <dgm:cxn modelId="{28925C62-53D6-4461-8A7A-6C503B7FAE0A}" type="presParOf" srcId="{4DCB7ACE-5E81-4771-A07D-12F35904C676}" destId="{26B99669-3B60-4105-95E5-3D295EE9A10D}" srcOrd="7" destOrd="0" presId="urn:microsoft.com/office/officeart/2005/8/layout/list1"/>
    <dgm:cxn modelId="{F795F43D-DF23-4EA1-A516-68813EE50801}" type="presParOf" srcId="{4DCB7ACE-5E81-4771-A07D-12F35904C676}" destId="{90C649C1-4E2D-4FEC-80F3-6295D1C6FE8F}" srcOrd="8" destOrd="0" presId="urn:microsoft.com/office/officeart/2005/8/layout/list1"/>
    <dgm:cxn modelId="{4DCBBDEB-B98E-4200-B490-5623AF411C66}" type="presParOf" srcId="{90C649C1-4E2D-4FEC-80F3-6295D1C6FE8F}" destId="{58925E03-2ABF-4562-8103-D4D8B5180F50}" srcOrd="0" destOrd="0" presId="urn:microsoft.com/office/officeart/2005/8/layout/list1"/>
    <dgm:cxn modelId="{5FAC78B3-07EC-4BEF-BE6F-405B9EEECBD5}" type="presParOf" srcId="{90C649C1-4E2D-4FEC-80F3-6295D1C6FE8F}" destId="{A3588523-8460-426A-9A32-EDAB5C857BBB}" srcOrd="1" destOrd="0" presId="urn:microsoft.com/office/officeart/2005/8/layout/list1"/>
    <dgm:cxn modelId="{8C40608E-04DF-45CE-9D31-3848A637A993}" type="presParOf" srcId="{4DCB7ACE-5E81-4771-A07D-12F35904C676}" destId="{7871A039-469C-41A2-BB67-EEB73FE850D1}" srcOrd="9" destOrd="0" presId="urn:microsoft.com/office/officeart/2005/8/layout/list1"/>
    <dgm:cxn modelId="{07EAB603-DADA-4F37-B875-019E8A5DC1D2}" type="presParOf" srcId="{4DCB7ACE-5E81-4771-A07D-12F35904C676}" destId="{D47AB085-1911-484F-BBD4-9DF1E847FD29}" srcOrd="10" destOrd="0" presId="urn:microsoft.com/office/officeart/2005/8/layout/list1"/>
    <dgm:cxn modelId="{CA2E912B-0806-4332-8E58-D0E31F277E0B}" type="presParOf" srcId="{4DCB7ACE-5E81-4771-A07D-12F35904C676}" destId="{ECCC0C79-4911-479E-8C4F-DA4835B26074}" srcOrd="11" destOrd="0" presId="urn:microsoft.com/office/officeart/2005/8/layout/list1"/>
    <dgm:cxn modelId="{2E805845-EF81-4940-BF5E-F0B6A0DF2F46}" type="presParOf" srcId="{4DCB7ACE-5E81-4771-A07D-12F35904C676}" destId="{685FE7A1-5428-41A0-8E01-274DF52659EF}" srcOrd="12" destOrd="0" presId="urn:microsoft.com/office/officeart/2005/8/layout/list1"/>
    <dgm:cxn modelId="{2760A31B-BC56-45FE-9CDF-DD3674DD67C4}" type="presParOf" srcId="{685FE7A1-5428-41A0-8E01-274DF52659EF}" destId="{8CE99649-C55C-4BD8-BADE-6D6C9E5D4F8F}" srcOrd="0" destOrd="0" presId="urn:microsoft.com/office/officeart/2005/8/layout/list1"/>
    <dgm:cxn modelId="{771807ED-5C55-4D9E-8604-D66992C8264D}" type="presParOf" srcId="{685FE7A1-5428-41A0-8E01-274DF52659EF}" destId="{CA3FC29C-E810-41FF-85DB-EFB93E02AE1F}" srcOrd="1" destOrd="0" presId="urn:microsoft.com/office/officeart/2005/8/layout/list1"/>
    <dgm:cxn modelId="{08619F06-5DFE-421C-91E0-B81DF65D5040}" type="presParOf" srcId="{4DCB7ACE-5E81-4771-A07D-12F35904C676}" destId="{E9CEDA47-61AC-49F5-97FB-7A8AD26D55A0}" srcOrd="13" destOrd="0" presId="urn:microsoft.com/office/officeart/2005/8/layout/list1"/>
    <dgm:cxn modelId="{4EB28853-5E4E-49D5-A089-EE702586B687}" type="presParOf" srcId="{4DCB7ACE-5E81-4771-A07D-12F35904C676}" destId="{89747308-BF6B-4A86-B0C6-D125A3A97571}" srcOrd="14"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0B40038-7449-4EE5-A106-D16A481732E4}">
      <dsp:nvSpPr>
        <dsp:cNvPr id="0" name=""/>
        <dsp:cNvSpPr/>
      </dsp:nvSpPr>
      <dsp:spPr>
        <a:xfrm>
          <a:off x="1227" y="0"/>
          <a:ext cx="3192363" cy="4361354"/>
        </a:xfrm>
        <a:prstGeom prst="roundRect">
          <a:avLst>
            <a:gd name="adj" fmla="val 10000"/>
          </a:avLst>
        </a:prstGeom>
        <a:solidFill>
          <a:schemeClr val="accent5">
            <a:tint val="40000"/>
            <a:hueOff val="0"/>
            <a:satOff val="0"/>
            <a:lumOff val="0"/>
            <a:alphaOff val="0"/>
          </a:schemeClr>
        </a:solidFill>
        <a:ln>
          <a:noFill/>
        </a:ln>
        <a:effectLst>
          <a:outerShdw blurRad="38100" dist="25400" dir="2700000" algn="br" rotWithShape="0">
            <a:srgbClr val="000000">
              <a:alpha val="60000"/>
            </a:srgbClr>
          </a:outerShdw>
        </a:effectLst>
      </dsp:spPr>
      <dsp:style>
        <a:lnRef idx="0">
          <a:scrgbClr r="0" g="0" b="0"/>
        </a:lnRef>
        <a:fillRef idx="1">
          <a:scrgbClr r="0" g="0" b="0"/>
        </a:fillRef>
        <a:effectRef idx="2">
          <a:scrgbClr r="0" g="0" b="0"/>
        </a:effectRef>
        <a:fontRef idx="minor"/>
      </dsp:style>
      <dsp:txBody>
        <a:bodyPr spcFirstLastPara="0" vert="horz" wrap="square" lIns="99060" tIns="99060" rIns="99060" bIns="99060" numCol="1" spcCol="1270" anchor="ctr" anchorCtr="0">
          <a:noAutofit/>
        </a:bodyPr>
        <a:lstStyle/>
        <a:p>
          <a:pPr lvl="0" algn="ctr" defTabSz="1155700">
            <a:lnSpc>
              <a:spcPct val="90000"/>
            </a:lnSpc>
            <a:spcBef>
              <a:spcPct val="0"/>
            </a:spcBef>
            <a:spcAft>
              <a:spcPct val="35000"/>
            </a:spcAft>
          </a:pPr>
          <a:r>
            <a:rPr lang="ibb-NG" sz="2600" b="1" kern="1200" noProof="0" dirty="0" smtClean="0"/>
            <a:t>Birokrasi Pemerintahan Umum</a:t>
          </a:r>
          <a:endParaRPr lang="ibb-NG" sz="2600" b="1" kern="1200" noProof="0" dirty="0"/>
        </a:p>
      </dsp:txBody>
      <dsp:txXfrm>
        <a:off x="1227" y="0"/>
        <a:ext cx="3192363" cy="1308406"/>
      </dsp:txXfrm>
    </dsp:sp>
    <dsp:sp modelId="{6F070ABD-0512-4231-89D5-293C4DB5966A}">
      <dsp:nvSpPr>
        <dsp:cNvPr id="0" name=""/>
        <dsp:cNvSpPr/>
      </dsp:nvSpPr>
      <dsp:spPr>
        <a:xfrm>
          <a:off x="320464" y="1308406"/>
          <a:ext cx="2553890" cy="2834880"/>
        </a:xfrm>
        <a:prstGeom prst="roundRect">
          <a:avLst>
            <a:gd name="adj" fmla="val 10000"/>
          </a:avLst>
        </a:prstGeom>
        <a:gradFill rotWithShape="0">
          <a:gsLst>
            <a:gs pos="0">
              <a:schemeClr val="accent5">
                <a:hueOff val="0"/>
                <a:satOff val="0"/>
                <a:lumOff val="0"/>
                <a:alphaOff val="0"/>
                <a:shade val="85000"/>
                <a:satMod val="130000"/>
              </a:schemeClr>
            </a:gs>
            <a:gs pos="34000">
              <a:schemeClr val="accent5">
                <a:hueOff val="0"/>
                <a:satOff val="0"/>
                <a:lumOff val="0"/>
                <a:alphaOff val="0"/>
                <a:shade val="87000"/>
                <a:satMod val="125000"/>
              </a:schemeClr>
            </a:gs>
            <a:gs pos="70000">
              <a:schemeClr val="accent5">
                <a:hueOff val="0"/>
                <a:satOff val="0"/>
                <a:lumOff val="0"/>
                <a:alphaOff val="0"/>
                <a:tint val="100000"/>
                <a:shade val="90000"/>
                <a:satMod val="130000"/>
              </a:schemeClr>
            </a:gs>
            <a:gs pos="100000">
              <a:schemeClr val="accent5">
                <a:hueOff val="0"/>
                <a:satOff val="0"/>
                <a:lumOff val="0"/>
                <a:alphaOff val="0"/>
                <a:tint val="100000"/>
                <a:shade val="100000"/>
                <a:satMod val="110000"/>
              </a:schemeClr>
            </a:gs>
          </a:gsLst>
          <a:path path="circle">
            <a:fillToRect l="100000" t="100000" r="100000" b="100000"/>
          </a:path>
        </a:gradFill>
        <a:ln>
          <a:noFill/>
        </a:ln>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dsp:spPr>
      <dsp:style>
        <a:lnRef idx="0">
          <a:scrgbClr r="0" g="0" b="0"/>
        </a:lnRef>
        <a:fillRef idx="3">
          <a:scrgbClr r="0" g="0" b="0"/>
        </a:fillRef>
        <a:effectRef idx="3">
          <a:scrgbClr r="0" g="0" b="0"/>
        </a:effectRef>
        <a:fontRef idx="minor">
          <a:schemeClr val="lt1"/>
        </a:fontRef>
      </dsp:style>
      <dsp:txBody>
        <a:bodyPr spcFirstLastPara="0" vert="horz" wrap="square" lIns="38100" tIns="28575" rIns="38100" bIns="28575" numCol="1" spcCol="1270" anchor="ctr" anchorCtr="0">
          <a:noAutofit/>
        </a:bodyPr>
        <a:lstStyle/>
        <a:p>
          <a:pPr lvl="0" algn="ctr" defTabSz="666750">
            <a:lnSpc>
              <a:spcPct val="90000"/>
            </a:lnSpc>
            <a:spcBef>
              <a:spcPct val="0"/>
            </a:spcBef>
            <a:spcAft>
              <a:spcPct val="35000"/>
            </a:spcAft>
          </a:pPr>
          <a:r>
            <a:rPr lang="id-ID" sz="1500" b="1" kern="1200" noProof="0" dirty="0" smtClean="0">
              <a:solidFill>
                <a:schemeClr val="bg1"/>
              </a:solidFill>
            </a:rPr>
            <a:t>Birokrasi yang menjalankan tugas-tugas pemerintahan umum (contoh: bertugas menjaga ketertiban dan keamanan pusat sampai desa). Pada kategori ini tugas pokok birokrasi adalah sebagai </a:t>
          </a:r>
          <a:r>
            <a:rPr lang="id-ID" sz="1500" b="1" i="1" kern="1200" noProof="0" dirty="0" smtClean="0">
              <a:solidFill>
                <a:schemeClr val="bg1"/>
              </a:solidFill>
            </a:rPr>
            <a:t>regulative function</a:t>
          </a:r>
          <a:r>
            <a:rPr lang="id-ID" sz="1500" b="1" kern="1200" noProof="0" dirty="0" smtClean="0">
              <a:solidFill>
                <a:schemeClr val="bg1"/>
              </a:solidFill>
            </a:rPr>
            <a:t>.</a:t>
          </a:r>
          <a:endParaRPr lang="id-ID" sz="1500" b="1" kern="1200" noProof="0" dirty="0">
            <a:solidFill>
              <a:schemeClr val="bg1"/>
            </a:solidFill>
          </a:endParaRPr>
        </a:p>
      </dsp:txBody>
      <dsp:txXfrm>
        <a:off x="395265" y="1383207"/>
        <a:ext cx="2404288" cy="2685278"/>
      </dsp:txXfrm>
    </dsp:sp>
    <dsp:sp modelId="{4C24BA9C-B9CC-4960-9E38-5558B53D8BBE}">
      <dsp:nvSpPr>
        <dsp:cNvPr id="0" name=""/>
        <dsp:cNvSpPr/>
      </dsp:nvSpPr>
      <dsp:spPr>
        <a:xfrm>
          <a:off x="3433018" y="0"/>
          <a:ext cx="3192363" cy="4361354"/>
        </a:xfrm>
        <a:prstGeom prst="roundRect">
          <a:avLst>
            <a:gd name="adj" fmla="val 10000"/>
          </a:avLst>
        </a:prstGeom>
        <a:solidFill>
          <a:schemeClr val="accent5">
            <a:tint val="40000"/>
            <a:hueOff val="0"/>
            <a:satOff val="0"/>
            <a:lumOff val="0"/>
            <a:alphaOff val="0"/>
          </a:schemeClr>
        </a:solidFill>
        <a:ln>
          <a:noFill/>
        </a:ln>
        <a:effectLst>
          <a:outerShdw blurRad="38100" dist="25400" dir="2700000" algn="br" rotWithShape="0">
            <a:srgbClr val="000000">
              <a:alpha val="60000"/>
            </a:srgbClr>
          </a:outerShdw>
        </a:effectLst>
      </dsp:spPr>
      <dsp:style>
        <a:lnRef idx="0">
          <a:scrgbClr r="0" g="0" b="0"/>
        </a:lnRef>
        <a:fillRef idx="1">
          <a:scrgbClr r="0" g="0" b="0"/>
        </a:fillRef>
        <a:effectRef idx="2">
          <a:scrgbClr r="0" g="0" b="0"/>
        </a:effectRef>
        <a:fontRef idx="minor"/>
      </dsp:style>
      <dsp:txBody>
        <a:bodyPr spcFirstLastPara="0" vert="horz" wrap="square" lIns="99060" tIns="99060" rIns="99060" bIns="99060" numCol="1" spcCol="1270" anchor="ctr" anchorCtr="0">
          <a:noAutofit/>
        </a:bodyPr>
        <a:lstStyle/>
        <a:p>
          <a:pPr lvl="0" algn="ctr" defTabSz="1155700">
            <a:lnSpc>
              <a:spcPct val="90000"/>
            </a:lnSpc>
            <a:spcBef>
              <a:spcPct val="0"/>
            </a:spcBef>
            <a:spcAft>
              <a:spcPct val="35000"/>
            </a:spcAft>
          </a:pPr>
          <a:r>
            <a:rPr lang="ibb-NG" sz="2600" b="1" kern="1200" noProof="0" dirty="0" smtClean="0"/>
            <a:t>Birokrasi Pembangunan</a:t>
          </a:r>
          <a:endParaRPr lang="ibb-NG" sz="2600" b="1" kern="1200" noProof="0" dirty="0"/>
        </a:p>
      </dsp:txBody>
      <dsp:txXfrm>
        <a:off x="3433018" y="0"/>
        <a:ext cx="3192363" cy="1308406"/>
      </dsp:txXfrm>
    </dsp:sp>
    <dsp:sp modelId="{A4ACCC34-CF96-4750-A055-A4E5FD98743F}">
      <dsp:nvSpPr>
        <dsp:cNvPr id="0" name=""/>
        <dsp:cNvSpPr/>
      </dsp:nvSpPr>
      <dsp:spPr>
        <a:xfrm>
          <a:off x="3752254" y="1308406"/>
          <a:ext cx="2553890" cy="2834880"/>
        </a:xfrm>
        <a:prstGeom prst="roundRect">
          <a:avLst>
            <a:gd name="adj" fmla="val 10000"/>
          </a:avLst>
        </a:prstGeom>
        <a:gradFill rotWithShape="0">
          <a:gsLst>
            <a:gs pos="0">
              <a:schemeClr val="accent5">
                <a:hueOff val="-965760"/>
                <a:satOff val="0"/>
                <a:lumOff val="-2549"/>
                <a:alphaOff val="0"/>
                <a:shade val="85000"/>
                <a:satMod val="130000"/>
              </a:schemeClr>
            </a:gs>
            <a:gs pos="34000">
              <a:schemeClr val="accent5">
                <a:hueOff val="-965760"/>
                <a:satOff val="0"/>
                <a:lumOff val="-2549"/>
                <a:alphaOff val="0"/>
                <a:shade val="87000"/>
                <a:satMod val="125000"/>
              </a:schemeClr>
            </a:gs>
            <a:gs pos="70000">
              <a:schemeClr val="accent5">
                <a:hueOff val="-965760"/>
                <a:satOff val="0"/>
                <a:lumOff val="-2549"/>
                <a:alphaOff val="0"/>
                <a:tint val="100000"/>
                <a:shade val="90000"/>
                <a:satMod val="130000"/>
              </a:schemeClr>
            </a:gs>
            <a:gs pos="100000">
              <a:schemeClr val="accent5">
                <a:hueOff val="-965760"/>
                <a:satOff val="0"/>
                <a:lumOff val="-2549"/>
                <a:alphaOff val="0"/>
                <a:tint val="100000"/>
                <a:shade val="100000"/>
                <a:satMod val="110000"/>
              </a:schemeClr>
            </a:gs>
          </a:gsLst>
          <a:path path="circle">
            <a:fillToRect l="100000" t="100000" r="100000" b="100000"/>
          </a:path>
        </a:gradFill>
        <a:ln>
          <a:noFill/>
        </a:ln>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dsp:spPr>
      <dsp:style>
        <a:lnRef idx="0">
          <a:scrgbClr r="0" g="0" b="0"/>
        </a:lnRef>
        <a:fillRef idx="3">
          <a:scrgbClr r="0" g="0" b="0"/>
        </a:fillRef>
        <a:effectRef idx="3">
          <a:scrgbClr r="0" g="0" b="0"/>
        </a:effectRef>
        <a:fontRef idx="minor">
          <a:schemeClr val="lt1"/>
        </a:fontRef>
      </dsp:style>
      <dsp:txBody>
        <a:bodyPr spcFirstLastPara="0" vert="horz" wrap="square" lIns="38100" tIns="28575" rIns="38100" bIns="28575" numCol="1" spcCol="1270" anchor="ctr" anchorCtr="0">
          <a:noAutofit/>
        </a:bodyPr>
        <a:lstStyle/>
        <a:p>
          <a:pPr lvl="0" algn="ctr" defTabSz="666750" rtl="0">
            <a:lnSpc>
              <a:spcPct val="90000"/>
            </a:lnSpc>
            <a:spcBef>
              <a:spcPct val="0"/>
            </a:spcBef>
            <a:spcAft>
              <a:spcPct val="35000"/>
            </a:spcAft>
          </a:pPr>
          <a:r>
            <a:rPr lang="id-ID" sz="1500" b="1" kern="1200" noProof="0" dirty="0" smtClean="0">
              <a:solidFill>
                <a:schemeClr val="tx1"/>
              </a:solidFill>
            </a:rPr>
            <a:t>Birokrasi yang menjalankan salah satu </a:t>
          </a:r>
          <a:r>
            <a:rPr lang="id-ID" sz="1500" b="1" kern="1200" noProof="0" dirty="0" smtClean="0">
              <a:solidFill>
                <a:schemeClr val="tx1"/>
              </a:solidFill>
            </a:rPr>
            <a:t>b</a:t>
          </a:r>
          <a:r>
            <a:rPr lang="en-US" sz="1500" b="1" kern="1200" noProof="0" dirty="0" err="1" smtClean="0">
              <a:solidFill>
                <a:schemeClr val="tx1"/>
              </a:solidFill>
            </a:rPr>
            <a:t>i</a:t>
          </a:r>
          <a:r>
            <a:rPr lang="id-ID" sz="1500" b="1" kern="1200" noProof="0" dirty="0" smtClean="0">
              <a:solidFill>
                <a:schemeClr val="tx1"/>
              </a:solidFill>
            </a:rPr>
            <a:t>dang </a:t>
          </a:r>
          <a:r>
            <a:rPr lang="id-ID" sz="1500" b="1" kern="1200" noProof="0" dirty="0" smtClean="0">
              <a:solidFill>
                <a:schemeClr val="tx1"/>
              </a:solidFill>
            </a:rPr>
            <a:t>yang khusus guna mencapai tujuan pembangunan (contoh: menjalankan tugas melakukan pembangunan pertanian, kesehatan, pendidikan, industry dls). Dalam hal ini birokrasi berfungsi sebagai </a:t>
          </a:r>
          <a:r>
            <a:rPr lang="id-ID" sz="1500" b="1" i="1" kern="1200" noProof="0" dirty="0" smtClean="0">
              <a:solidFill>
                <a:schemeClr val="tx1"/>
              </a:solidFill>
            </a:rPr>
            <a:t>development function </a:t>
          </a:r>
          <a:r>
            <a:rPr lang="id-ID" sz="1500" b="1" kern="1200" noProof="0" dirty="0" smtClean="0">
              <a:solidFill>
                <a:schemeClr val="tx1"/>
              </a:solidFill>
            </a:rPr>
            <a:t>atau </a:t>
          </a:r>
          <a:r>
            <a:rPr lang="id-ID" sz="1500" b="1" i="1" kern="1200" noProof="0" dirty="0" smtClean="0">
              <a:solidFill>
                <a:schemeClr val="tx1"/>
              </a:solidFill>
            </a:rPr>
            <a:t>adaptive function</a:t>
          </a:r>
          <a:r>
            <a:rPr lang="id-ID" sz="1500" b="1" kern="1200" noProof="0" dirty="0" smtClean="0">
              <a:solidFill>
                <a:schemeClr val="tx1"/>
              </a:solidFill>
            </a:rPr>
            <a:t>.</a:t>
          </a:r>
          <a:endParaRPr lang="id-ID" sz="1500" b="1" kern="1200" noProof="0" dirty="0">
            <a:solidFill>
              <a:schemeClr val="tx1"/>
            </a:solidFill>
          </a:endParaRPr>
        </a:p>
      </dsp:txBody>
      <dsp:txXfrm>
        <a:off x="3827055" y="1383207"/>
        <a:ext cx="2404288" cy="2685278"/>
      </dsp:txXfrm>
    </dsp:sp>
    <dsp:sp modelId="{FCD94EB9-7D3F-4019-8413-DFAF2AC92AEC}">
      <dsp:nvSpPr>
        <dsp:cNvPr id="0" name=""/>
        <dsp:cNvSpPr/>
      </dsp:nvSpPr>
      <dsp:spPr>
        <a:xfrm>
          <a:off x="6864808" y="0"/>
          <a:ext cx="3192363" cy="4361354"/>
        </a:xfrm>
        <a:prstGeom prst="roundRect">
          <a:avLst>
            <a:gd name="adj" fmla="val 10000"/>
          </a:avLst>
        </a:prstGeom>
        <a:solidFill>
          <a:schemeClr val="accent5">
            <a:tint val="40000"/>
            <a:hueOff val="0"/>
            <a:satOff val="0"/>
            <a:lumOff val="0"/>
            <a:alphaOff val="0"/>
          </a:schemeClr>
        </a:solidFill>
        <a:ln>
          <a:noFill/>
        </a:ln>
        <a:effectLst>
          <a:outerShdw blurRad="38100" dist="25400" dir="2700000" algn="br" rotWithShape="0">
            <a:srgbClr val="000000">
              <a:alpha val="60000"/>
            </a:srgbClr>
          </a:outerShdw>
        </a:effectLst>
      </dsp:spPr>
      <dsp:style>
        <a:lnRef idx="0">
          <a:scrgbClr r="0" g="0" b="0"/>
        </a:lnRef>
        <a:fillRef idx="1">
          <a:scrgbClr r="0" g="0" b="0"/>
        </a:fillRef>
        <a:effectRef idx="2">
          <a:scrgbClr r="0" g="0" b="0"/>
        </a:effectRef>
        <a:fontRef idx="minor"/>
      </dsp:style>
      <dsp:txBody>
        <a:bodyPr spcFirstLastPara="0" vert="horz" wrap="square" lIns="99060" tIns="99060" rIns="99060" bIns="99060" numCol="1" spcCol="1270" anchor="ctr" anchorCtr="0">
          <a:noAutofit/>
        </a:bodyPr>
        <a:lstStyle/>
        <a:p>
          <a:pPr lvl="0" algn="ctr" defTabSz="1155700">
            <a:lnSpc>
              <a:spcPct val="90000"/>
            </a:lnSpc>
            <a:spcBef>
              <a:spcPct val="0"/>
            </a:spcBef>
            <a:spcAft>
              <a:spcPct val="35000"/>
            </a:spcAft>
          </a:pPr>
          <a:r>
            <a:rPr lang="ibb-NG" sz="2600" b="1" kern="1200" noProof="0" dirty="0" smtClean="0"/>
            <a:t>Birokrasi Pelayanan</a:t>
          </a:r>
          <a:endParaRPr lang="ibb-NG" sz="2600" b="1" kern="1200" noProof="0" dirty="0"/>
        </a:p>
      </dsp:txBody>
      <dsp:txXfrm>
        <a:off x="6864808" y="0"/>
        <a:ext cx="3192363" cy="1308406"/>
      </dsp:txXfrm>
    </dsp:sp>
    <dsp:sp modelId="{E8AA419A-36C2-4197-A798-35F0FF45CB81}">
      <dsp:nvSpPr>
        <dsp:cNvPr id="0" name=""/>
        <dsp:cNvSpPr/>
      </dsp:nvSpPr>
      <dsp:spPr>
        <a:xfrm>
          <a:off x="7184045" y="1308406"/>
          <a:ext cx="2553890" cy="2834880"/>
        </a:xfrm>
        <a:prstGeom prst="roundRect">
          <a:avLst>
            <a:gd name="adj" fmla="val 10000"/>
          </a:avLst>
        </a:prstGeom>
        <a:gradFill rotWithShape="0">
          <a:gsLst>
            <a:gs pos="0">
              <a:schemeClr val="accent5">
                <a:hueOff val="-1931520"/>
                <a:satOff val="0"/>
                <a:lumOff val="-5098"/>
                <a:alphaOff val="0"/>
                <a:shade val="85000"/>
                <a:satMod val="130000"/>
              </a:schemeClr>
            </a:gs>
            <a:gs pos="34000">
              <a:schemeClr val="accent5">
                <a:hueOff val="-1931520"/>
                <a:satOff val="0"/>
                <a:lumOff val="-5098"/>
                <a:alphaOff val="0"/>
                <a:shade val="87000"/>
                <a:satMod val="125000"/>
              </a:schemeClr>
            </a:gs>
            <a:gs pos="70000">
              <a:schemeClr val="accent5">
                <a:hueOff val="-1931520"/>
                <a:satOff val="0"/>
                <a:lumOff val="-5098"/>
                <a:alphaOff val="0"/>
                <a:tint val="100000"/>
                <a:shade val="90000"/>
                <a:satMod val="130000"/>
              </a:schemeClr>
            </a:gs>
            <a:gs pos="100000">
              <a:schemeClr val="accent5">
                <a:hueOff val="-1931520"/>
                <a:satOff val="0"/>
                <a:lumOff val="-5098"/>
                <a:alphaOff val="0"/>
                <a:tint val="100000"/>
                <a:shade val="100000"/>
                <a:satMod val="110000"/>
              </a:schemeClr>
            </a:gs>
          </a:gsLst>
          <a:path path="circle">
            <a:fillToRect l="100000" t="100000" r="100000" b="100000"/>
          </a:path>
        </a:gradFill>
        <a:ln>
          <a:noFill/>
        </a:ln>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dsp:spPr>
      <dsp:style>
        <a:lnRef idx="0">
          <a:scrgbClr r="0" g="0" b="0"/>
        </a:lnRef>
        <a:fillRef idx="3">
          <a:scrgbClr r="0" g="0" b="0"/>
        </a:fillRef>
        <a:effectRef idx="3">
          <a:scrgbClr r="0" g="0" b="0"/>
        </a:effectRef>
        <a:fontRef idx="minor">
          <a:schemeClr val="lt1"/>
        </a:fontRef>
      </dsp:style>
      <dsp:txBody>
        <a:bodyPr spcFirstLastPara="0" vert="horz" wrap="square" lIns="38100" tIns="28575" rIns="38100" bIns="28575" numCol="1" spcCol="1270" anchor="ctr" anchorCtr="0">
          <a:noAutofit/>
        </a:bodyPr>
        <a:lstStyle/>
        <a:p>
          <a:pPr lvl="0" algn="ctr" defTabSz="666750">
            <a:lnSpc>
              <a:spcPct val="90000"/>
            </a:lnSpc>
            <a:spcBef>
              <a:spcPct val="0"/>
            </a:spcBef>
            <a:spcAft>
              <a:spcPct val="35000"/>
            </a:spcAft>
          </a:pPr>
          <a:r>
            <a:rPr lang="id-ID" sz="1500" b="1" kern="1200" noProof="0" dirty="0" smtClean="0"/>
            <a:t>Birokrasi yang langsung berubungan dengan masyarakat (contoh: Rumah Sakit, Sekolah, Kantor Koperasi, UPT-UPT Kedinasan, dls). Birokrasi dalam hal ini berfungsi sebagai </a:t>
          </a:r>
          <a:r>
            <a:rPr lang="id-ID" sz="1500" b="1" i="1" kern="1200" noProof="0" dirty="0" smtClean="0"/>
            <a:t>service function</a:t>
          </a:r>
          <a:r>
            <a:rPr lang="id-ID" sz="1500" b="1" kern="1200" noProof="0" dirty="0" smtClean="0"/>
            <a:t>.</a:t>
          </a:r>
          <a:endParaRPr lang="id-ID" sz="1500" b="1" kern="1200" noProof="0" dirty="0"/>
        </a:p>
      </dsp:txBody>
      <dsp:txXfrm>
        <a:off x="7258846" y="1383207"/>
        <a:ext cx="2404288" cy="2685278"/>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F0ECC66-48C6-4A41-85B6-6F3B14486B24}">
      <dsp:nvSpPr>
        <dsp:cNvPr id="0" name=""/>
        <dsp:cNvSpPr/>
      </dsp:nvSpPr>
      <dsp:spPr>
        <a:xfrm>
          <a:off x="-4547637" y="-697308"/>
          <a:ext cx="5417342" cy="5417342"/>
        </a:xfrm>
        <a:prstGeom prst="blockArc">
          <a:avLst>
            <a:gd name="adj1" fmla="val 18900000"/>
            <a:gd name="adj2" fmla="val 2700000"/>
            <a:gd name="adj3" fmla="val 399"/>
          </a:avLst>
        </a:prstGeom>
        <a:noFill/>
        <a:ln w="12700" cap="flat" cmpd="sng" algn="ctr">
          <a:solidFill>
            <a:schemeClr val="accent6">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ADFFB630-72AC-4F66-8559-4963330238E2}">
      <dsp:nvSpPr>
        <dsp:cNvPr id="0" name=""/>
        <dsp:cNvSpPr/>
      </dsp:nvSpPr>
      <dsp:spPr>
        <a:xfrm>
          <a:off x="455546" y="309267"/>
          <a:ext cx="9548318" cy="618856"/>
        </a:xfrm>
        <a:prstGeom prst="rect">
          <a:avLst/>
        </a:prstGeom>
        <a:gradFill rotWithShape="0">
          <a:gsLst>
            <a:gs pos="0">
              <a:schemeClr val="accent5">
                <a:hueOff val="0"/>
                <a:satOff val="0"/>
                <a:lumOff val="0"/>
                <a:alphaOff val="0"/>
                <a:shade val="85000"/>
                <a:satMod val="130000"/>
              </a:schemeClr>
            </a:gs>
            <a:gs pos="34000">
              <a:schemeClr val="accent5">
                <a:hueOff val="0"/>
                <a:satOff val="0"/>
                <a:lumOff val="0"/>
                <a:alphaOff val="0"/>
                <a:shade val="87000"/>
                <a:satMod val="125000"/>
              </a:schemeClr>
            </a:gs>
            <a:gs pos="70000">
              <a:schemeClr val="accent5">
                <a:hueOff val="0"/>
                <a:satOff val="0"/>
                <a:lumOff val="0"/>
                <a:alphaOff val="0"/>
                <a:tint val="100000"/>
                <a:shade val="90000"/>
                <a:satMod val="130000"/>
              </a:schemeClr>
            </a:gs>
            <a:gs pos="100000">
              <a:schemeClr val="accent5">
                <a:hueOff val="0"/>
                <a:satOff val="0"/>
                <a:lumOff val="0"/>
                <a:alphaOff val="0"/>
                <a:tint val="100000"/>
                <a:shade val="100000"/>
                <a:satMod val="110000"/>
              </a:schemeClr>
            </a:gs>
          </a:gsLst>
          <a:path path="circle">
            <a:fillToRect l="100000" t="100000" r="100000" b="100000"/>
          </a:path>
        </a:gradFill>
        <a:ln>
          <a:noFill/>
        </a:ln>
        <a:effectLst>
          <a:outerShdw blurRad="38100" dist="25400" dir="2700000" algn="br" rotWithShape="0">
            <a:srgbClr val="000000">
              <a:alpha val="60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491217" tIns="81280" rIns="81280" bIns="81280" numCol="1" spcCol="1270" anchor="ctr" anchorCtr="0">
          <a:noAutofit/>
        </a:bodyPr>
        <a:lstStyle/>
        <a:p>
          <a:pPr lvl="0" algn="l" defTabSz="1422400">
            <a:lnSpc>
              <a:spcPct val="90000"/>
            </a:lnSpc>
            <a:spcBef>
              <a:spcPct val="0"/>
            </a:spcBef>
            <a:spcAft>
              <a:spcPct val="35000"/>
            </a:spcAft>
          </a:pPr>
          <a:r>
            <a:rPr lang="ibb-NG" sz="3200" b="1" kern="1200" noProof="0" dirty="0" smtClean="0"/>
            <a:t>Teori Rational-Administrative Model</a:t>
          </a:r>
          <a:endParaRPr lang="ibb-NG" sz="3200" b="1" kern="1200" noProof="0" dirty="0"/>
        </a:p>
      </dsp:txBody>
      <dsp:txXfrm>
        <a:off x="455546" y="309267"/>
        <a:ext cx="9548318" cy="618856"/>
      </dsp:txXfrm>
    </dsp:sp>
    <dsp:sp modelId="{B5DCDFC6-3ECA-4972-BEAF-C32D2B1EC2BC}">
      <dsp:nvSpPr>
        <dsp:cNvPr id="0" name=""/>
        <dsp:cNvSpPr/>
      </dsp:nvSpPr>
      <dsp:spPr>
        <a:xfrm>
          <a:off x="68761" y="231910"/>
          <a:ext cx="773570" cy="773570"/>
        </a:xfrm>
        <a:prstGeom prst="ellipse">
          <a:avLst/>
        </a:prstGeom>
        <a:solidFill>
          <a:schemeClr val="lt1">
            <a:hueOff val="0"/>
            <a:satOff val="0"/>
            <a:lumOff val="0"/>
            <a:alphaOff val="0"/>
          </a:schemeClr>
        </a:solidFill>
        <a:ln w="12700" cap="flat" cmpd="sng" algn="ctr">
          <a:solidFill>
            <a:schemeClr val="accent5">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sp>
    <dsp:sp modelId="{7FB2FE03-196F-4F49-B100-74ABA421239A}">
      <dsp:nvSpPr>
        <dsp:cNvPr id="0" name=""/>
        <dsp:cNvSpPr/>
      </dsp:nvSpPr>
      <dsp:spPr>
        <a:xfrm>
          <a:off x="810351" y="1237712"/>
          <a:ext cx="9193514" cy="618856"/>
        </a:xfrm>
        <a:prstGeom prst="rect">
          <a:avLst/>
        </a:prstGeom>
        <a:gradFill rotWithShape="0">
          <a:gsLst>
            <a:gs pos="0">
              <a:schemeClr val="accent5">
                <a:hueOff val="-643840"/>
                <a:satOff val="0"/>
                <a:lumOff val="-1699"/>
                <a:alphaOff val="0"/>
                <a:shade val="85000"/>
                <a:satMod val="130000"/>
              </a:schemeClr>
            </a:gs>
            <a:gs pos="34000">
              <a:schemeClr val="accent5">
                <a:hueOff val="-643840"/>
                <a:satOff val="0"/>
                <a:lumOff val="-1699"/>
                <a:alphaOff val="0"/>
                <a:shade val="87000"/>
                <a:satMod val="125000"/>
              </a:schemeClr>
            </a:gs>
            <a:gs pos="70000">
              <a:schemeClr val="accent5">
                <a:hueOff val="-643840"/>
                <a:satOff val="0"/>
                <a:lumOff val="-1699"/>
                <a:alphaOff val="0"/>
                <a:tint val="100000"/>
                <a:shade val="90000"/>
                <a:satMod val="130000"/>
              </a:schemeClr>
            </a:gs>
            <a:gs pos="100000">
              <a:schemeClr val="accent5">
                <a:hueOff val="-643840"/>
                <a:satOff val="0"/>
                <a:lumOff val="-1699"/>
                <a:alphaOff val="0"/>
                <a:tint val="100000"/>
                <a:shade val="100000"/>
                <a:satMod val="110000"/>
              </a:schemeClr>
            </a:gs>
          </a:gsLst>
          <a:path path="circle">
            <a:fillToRect l="100000" t="100000" r="100000" b="100000"/>
          </a:path>
        </a:gradFill>
        <a:ln>
          <a:noFill/>
        </a:ln>
        <a:effectLst>
          <a:outerShdw blurRad="38100" dist="25400" dir="2700000" algn="br" rotWithShape="0">
            <a:srgbClr val="000000">
              <a:alpha val="60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491217" tIns="81280" rIns="81280" bIns="81280" numCol="1" spcCol="1270" anchor="ctr" anchorCtr="0">
          <a:noAutofit/>
        </a:bodyPr>
        <a:lstStyle/>
        <a:p>
          <a:pPr lvl="0" algn="l" defTabSz="1422400">
            <a:lnSpc>
              <a:spcPct val="90000"/>
            </a:lnSpc>
            <a:spcBef>
              <a:spcPct val="0"/>
            </a:spcBef>
            <a:spcAft>
              <a:spcPct val="35000"/>
            </a:spcAft>
          </a:pPr>
          <a:r>
            <a:rPr lang="ibb-NG" sz="3200" b="1" kern="1200" noProof="0" dirty="0" smtClean="0"/>
            <a:t>Teori Power Block Model</a:t>
          </a:r>
          <a:endParaRPr lang="ibb-NG" sz="3200" b="1" kern="1200" noProof="0" dirty="0"/>
        </a:p>
      </dsp:txBody>
      <dsp:txXfrm>
        <a:off x="810351" y="1237712"/>
        <a:ext cx="9193514" cy="618856"/>
      </dsp:txXfrm>
    </dsp:sp>
    <dsp:sp modelId="{81741160-A769-4729-9AAE-06A1B6C3F7B2}">
      <dsp:nvSpPr>
        <dsp:cNvPr id="0" name=""/>
        <dsp:cNvSpPr/>
      </dsp:nvSpPr>
      <dsp:spPr>
        <a:xfrm>
          <a:off x="423566" y="1160355"/>
          <a:ext cx="773570" cy="773570"/>
        </a:xfrm>
        <a:prstGeom prst="ellipse">
          <a:avLst/>
        </a:prstGeom>
        <a:solidFill>
          <a:schemeClr val="lt1">
            <a:hueOff val="0"/>
            <a:satOff val="0"/>
            <a:lumOff val="0"/>
            <a:alphaOff val="0"/>
          </a:schemeClr>
        </a:solidFill>
        <a:ln w="12700" cap="flat" cmpd="sng" algn="ctr">
          <a:solidFill>
            <a:schemeClr val="accent5">
              <a:hueOff val="-643840"/>
              <a:satOff val="0"/>
              <a:lumOff val="-1699"/>
              <a:alphaOff val="0"/>
            </a:schemeClr>
          </a:solidFill>
          <a:prstDash val="solid"/>
        </a:ln>
        <a:effectLst/>
      </dsp:spPr>
      <dsp:style>
        <a:lnRef idx="1">
          <a:scrgbClr r="0" g="0" b="0"/>
        </a:lnRef>
        <a:fillRef idx="1">
          <a:scrgbClr r="0" g="0" b="0"/>
        </a:fillRef>
        <a:effectRef idx="0">
          <a:scrgbClr r="0" g="0" b="0"/>
        </a:effectRef>
        <a:fontRef idx="minor"/>
      </dsp:style>
    </dsp:sp>
    <dsp:sp modelId="{B839ADC5-0EA9-4A3D-B91B-19505DFBAE18}">
      <dsp:nvSpPr>
        <dsp:cNvPr id="0" name=""/>
        <dsp:cNvSpPr/>
      </dsp:nvSpPr>
      <dsp:spPr>
        <a:xfrm>
          <a:off x="810351" y="2166156"/>
          <a:ext cx="9193514" cy="618856"/>
        </a:xfrm>
        <a:prstGeom prst="rect">
          <a:avLst/>
        </a:prstGeom>
        <a:gradFill rotWithShape="0">
          <a:gsLst>
            <a:gs pos="0">
              <a:schemeClr val="accent5">
                <a:hueOff val="-1287680"/>
                <a:satOff val="0"/>
                <a:lumOff val="-3399"/>
                <a:alphaOff val="0"/>
                <a:shade val="85000"/>
                <a:satMod val="130000"/>
              </a:schemeClr>
            </a:gs>
            <a:gs pos="34000">
              <a:schemeClr val="accent5">
                <a:hueOff val="-1287680"/>
                <a:satOff val="0"/>
                <a:lumOff val="-3399"/>
                <a:alphaOff val="0"/>
                <a:shade val="87000"/>
                <a:satMod val="125000"/>
              </a:schemeClr>
            </a:gs>
            <a:gs pos="70000">
              <a:schemeClr val="accent5">
                <a:hueOff val="-1287680"/>
                <a:satOff val="0"/>
                <a:lumOff val="-3399"/>
                <a:alphaOff val="0"/>
                <a:tint val="100000"/>
                <a:shade val="90000"/>
                <a:satMod val="130000"/>
              </a:schemeClr>
            </a:gs>
            <a:gs pos="100000">
              <a:schemeClr val="accent5">
                <a:hueOff val="-1287680"/>
                <a:satOff val="0"/>
                <a:lumOff val="-3399"/>
                <a:alphaOff val="0"/>
                <a:tint val="100000"/>
                <a:shade val="100000"/>
                <a:satMod val="110000"/>
              </a:schemeClr>
            </a:gs>
          </a:gsLst>
          <a:path path="circle">
            <a:fillToRect l="100000" t="100000" r="100000" b="100000"/>
          </a:path>
        </a:gradFill>
        <a:ln>
          <a:noFill/>
        </a:ln>
        <a:effectLst>
          <a:outerShdw blurRad="38100" dist="25400" dir="2700000" algn="br" rotWithShape="0">
            <a:srgbClr val="000000">
              <a:alpha val="60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491217" tIns="81280" rIns="81280" bIns="81280" numCol="1" spcCol="1270" anchor="ctr" anchorCtr="0">
          <a:noAutofit/>
        </a:bodyPr>
        <a:lstStyle/>
        <a:p>
          <a:pPr lvl="0" algn="l" defTabSz="1422400">
            <a:lnSpc>
              <a:spcPct val="90000"/>
            </a:lnSpc>
            <a:spcBef>
              <a:spcPct val="0"/>
            </a:spcBef>
            <a:spcAft>
              <a:spcPct val="35000"/>
            </a:spcAft>
          </a:pPr>
          <a:r>
            <a:rPr lang="ibb-NG" sz="3200" b="1" kern="1200" noProof="0" dirty="0" smtClean="0"/>
            <a:t>Teori Bureaucratic Oversupply Model</a:t>
          </a:r>
          <a:endParaRPr lang="ibb-NG" sz="3200" b="1" kern="1200" noProof="0" dirty="0"/>
        </a:p>
      </dsp:txBody>
      <dsp:txXfrm>
        <a:off x="810351" y="2166156"/>
        <a:ext cx="9193514" cy="618856"/>
      </dsp:txXfrm>
    </dsp:sp>
    <dsp:sp modelId="{FB8CF441-9D9F-4B02-97A2-36748E240C7F}">
      <dsp:nvSpPr>
        <dsp:cNvPr id="0" name=""/>
        <dsp:cNvSpPr/>
      </dsp:nvSpPr>
      <dsp:spPr>
        <a:xfrm>
          <a:off x="423566" y="2088799"/>
          <a:ext cx="773570" cy="773570"/>
        </a:xfrm>
        <a:prstGeom prst="ellipse">
          <a:avLst/>
        </a:prstGeom>
        <a:solidFill>
          <a:schemeClr val="lt1">
            <a:hueOff val="0"/>
            <a:satOff val="0"/>
            <a:lumOff val="0"/>
            <a:alphaOff val="0"/>
          </a:schemeClr>
        </a:solidFill>
        <a:ln w="12700" cap="flat" cmpd="sng" algn="ctr">
          <a:solidFill>
            <a:schemeClr val="accent5">
              <a:hueOff val="-1287680"/>
              <a:satOff val="0"/>
              <a:lumOff val="-3399"/>
              <a:alphaOff val="0"/>
            </a:schemeClr>
          </a:solidFill>
          <a:prstDash val="solid"/>
        </a:ln>
        <a:effectLst/>
      </dsp:spPr>
      <dsp:style>
        <a:lnRef idx="1">
          <a:scrgbClr r="0" g="0" b="0"/>
        </a:lnRef>
        <a:fillRef idx="1">
          <a:scrgbClr r="0" g="0" b="0"/>
        </a:fillRef>
        <a:effectRef idx="0">
          <a:scrgbClr r="0" g="0" b="0"/>
        </a:effectRef>
        <a:fontRef idx="minor"/>
      </dsp:style>
    </dsp:sp>
    <dsp:sp modelId="{3CC12FA6-3022-4EBA-A650-E824C4A2B280}">
      <dsp:nvSpPr>
        <dsp:cNvPr id="0" name=""/>
        <dsp:cNvSpPr/>
      </dsp:nvSpPr>
      <dsp:spPr>
        <a:xfrm>
          <a:off x="455546" y="3094601"/>
          <a:ext cx="9548318" cy="618856"/>
        </a:xfrm>
        <a:prstGeom prst="rect">
          <a:avLst/>
        </a:prstGeom>
        <a:gradFill rotWithShape="0">
          <a:gsLst>
            <a:gs pos="0">
              <a:schemeClr val="accent5">
                <a:hueOff val="-1931520"/>
                <a:satOff val="0"/>
                <a:lumOff val="-5098"/>
                <a:alphaOff val="0"/>
                <a:shade val="85000"/>
                <a:satMod val="130000"/>
              </a:schemeClr>
            </a:gs>
            <a:gs pos="34000">
              <a:schemeClr val="accent5">
                <a:hueOff val="-1931520"/>
                <a:satOff val="0"/>
                <a:lumOff val="-5098"/>
                <a:alphaOff val="0"/>
                <a:shade val="87000"/>
                <a:satMod val="125000"/>
              </a:schemeClr>
            </a:gs>
            <a:gs pos="70000">
              <a:schemeClr val="accent5">
                <a:hueOff val="-1931520"/>
                <a:satOff val="0"/>
                <a:lumOff val="-5098"/>
                <a:alphaOff val="0"/>
                <a:tint val="100000"/>
                <a:shade val="90000"/>
                <a:satMod val="130000"/>
              </a:schemeClr>
            </a:gs>
            <a:gs pos="100000">
              <a:schemeClr val="accent5">
                <a:hueOff val="-1931520"/>
                <a:satOff val="0"/>
                <a:lumOff val="-5098"/>
                <a:alphaOff val="0"/>
                <a:tint val="100000"/>
                <a:shade val="100000"/>
                <a:satMod val="110000"/>
              </a:schemeClr>
            </a:gs>
          </a:gsLst>
          <a:path path="circle">
            <a:fillToRect l="100000" t="100000" r="100000" b="100000"/>
          </a:path>
        </a:gradFill>
        <a:ln>
          <a:noFill/>
        </a:ln>
        <a:effectLst>
          <a:outerShdw blurRad="38100" dist="25400" dir="2700000" algn="br" rotWithShape="0">
            <a:srgbClr val="000000">
              <a:alpha val="60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491217" tIns="81280" rIns="81280" bIns="81280" numCol="1" spcCol="1270" anchor="ctr" anchorCtr="0">
          <a:noAutofit/>
        </a:bodyPr>
        <a:lstStyle/>
        <a:p>
          <a:pPr lvl="0" algn="l" defTabSz="1422400">
            <a:lnSpc>
              <a:spcPct val="90000"/>
            </a:lnSpc>
            <a:spcBef>
              <a:spcPct val="0"/>
            </a:spcBef>
            <a:spcAft>
              <a:spcPct val="35000"/>
            </a:spcAft>
          </a:pPr>
          <a:r>
            <a:rPr lang="ibb-NG" sz="3200" b="1" kern="1200" noProof="0" dirty="0" smtClean="0"/>
            <a:t>Teori New Public Service</a:t>
          </a:r>
          <a:endParaRPr lang="ibb-NG" sz="3200" b="1" kern="1200" noProof="0" dirty="0"/>
        </a:p>
      </dsp:txBody>
      <dsp:txXfrm>
        <a:off x="455546" y="3094601"/>
        <a:ext cx="9548318" cy="618856"/>
      </dsp:txXfrm>
    </dsp:sp>
    <dsp:sp modelId="{98AB0C41-DC8A-45BD-BCC6-D9FE3A2A8A0C}">
      <dsp:nvSpPr>
        <dsp:cNvPr id="0" name=""/>
        <dsp:cNvSpPr/>
      </dsp:nvSpPr>
      <dsp:spPr>
        <a:xfrm>
          <a:off x="68761" y="3017244"/>
          <a:ext cx="773570" cy="773570"/>
        </a:xfrm>
        <a:prstGeom prst="ellipse">
          <a:avLst/>
        </a:prstGeom>
        <a:solidFill>
          <a:schemeClr val="lt1">
            <a:hueOff val="0"/>
            <a:satOff val="0"/>
            <a:lumOff val="0"/>
            <a:alphaOff val="0"/>
          </a:schemeClr>
        </a:solidFill>
        <a:ln w="12700" cap="flat" cmpd="sng" algn="ctr">
          <a:solidFill>
            <a:schemeClr val="accent5">
              <a:hueOff val="-1931520"/>
              <a:satOff val="0"/>
              <a:lumOff val="-5098"/>
              <a:alphaOff val="0"/>
            </a:schemeClr>
          </a:solidFill>
          <a:prstDash val="solid"/>
        </a:ln>
        <a:effectLst/>
      </dsp:spPr>
      <dsp:style>
        <a:lnRef idx="1">
          <a:scrgbClr r="0" g="0" b="0"/>
        </a:lnRef>
        <a:fillRef idx="1">
          <a:scrgbClr r="0" g="0" b="0"/>
        </a:fillRef>
        <a:effectRef idx="0">
          <a:scrgbClr r="0" g="0" b="0"/>
        </a:effectRef>
        <a:fontRef idx="minor"/>
      </dsp:style>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C8B62F6-9C0E-4778-87F1-D6EF51C0E064}">
      <dsp:nvSpPr>
        <dsp:cNvPr id="0" name=""/>
        <dsp:cNvSpPr/>
      </dsp:nvSpPr>
      <dsp:spPr>
        <a:xfrm>
          <a:off x="0" y="345487"/>
          <a:ext cx="10058399" cy="579600"/>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sp>
    <dsp:sp modelId="{962CF9FE-BBCB-4566-9829-DD036947944B}">
      <dsp:nvSpPr>
        <dsp:cNvPr id="0" name=""/>
        <dsp:cNvSpPr/>
      </dsp:nvSpPr>
      <dsp:spPr>
        <a:xfrm>
          <a:off x="502920" y="6007"/>
          <a:ext cx="7040880" cy="678960"/>
        </a:xfrm>
        <a:prstGeom prst="roundRect">
          <a:avLst/>
        </a:prstGeom>
        <a:gradFill rotWithShape="0">
          <a:gsLst>
            <a:gs pos="0">
              <a:schemeClr val="accent1">
                <a:hueOff val="0"/>
                <a:satOff val="0"/>
                <a:lumOff val="0"/>
                <a:alphaOff val="0"/>
                <a:shade val="85000"/>
                <a:satMod val="130000"/>
              </a:schemeClr>
            </a:gs>
            <a:gs pos="34000">
              <a:schemeClr val="accent1">
                <a:hueOff val="0"/>
                <a:satOff val="0"/>
                <a:lumOff val="0"/>
                <a:alphaOff val="0"/>
                <a:shade val="87000"/>
                <a:satMod val="125000"/>
              </a:schemeClr>
            </a:gs>
            <a:gs pos="70000">
              <a:schemeClr val="accent1">
                <a:hueOff val="0"/>
                <a:satOff val="0"/>
                <a:lumOff val="0"/>
                <a:alphaOff val="0"/>
                <a:tint val="100000"/>
                <a:shade val="90000"/>
                <a:satMod val="130000"/>
              </a:schemeClr>
            </a:gs>
            <a:gs pos="100000">
              <a:schemeClr val="accent1">
                <a:hueOff val="0"/>
                <a:satOff val="0"/>
                <a:lumOff val="0"/>
                <a:alphaOff val="0"/>
                <a:tint val="100000"/>
                <a:shade val="100000"/>
                <a:satMod val="110000"/>
              </a:schemeClr>
            </a:gs>
          </a:gsLst>
          <a:path path="circle">
            <a:fillToRect l="100000" t="100000" r="100000" b="100000"/>
          </a:path>
        </a:gradFill>
        <a:ln>
          <a:noFill/>
        </a:ln>
        <a:effectLst>
          <a:outerShdw blurRad="38100" dist="25400" dir="2700000" algn="br" rotWithShape="0">
            <a:srgbClr val="000000">
              <a:alpha val="60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266129" tIns="0" rIns="266129" bIns="0" numCol="1" spcCol="1270" anchor="ctr" anchorCtr="0">
          <a:noAutofit/>
        </a:bodyPr>
        <a:lstStyle/>
        <a:p>
          <a:pPr lvl="0" algn="l" defTabSz="1022350">
            <a:lnSpc>
              <a:spcPct val="90000"/>
            </a:lnSpc>
            <a:spcBef>
              <a:spcPct val="0"/>
            </a:spcBef>
            <a:spcAft>
              <a:spcPct val="35000"/>
            </a:spcAft>
          </a:pPr>
          <a:r>
            <a:rPr lang="en-US" sz="2300" b="1" kern="1200" dirty="0" smtClean="0"/>
            <a:t>Model Weberian</a:t>
          </a:r>
          <a:endParaRPr lang="id-ID" sz="2300" b="1" kern="1200" dirty="0"/>
        </a:p>
      </dsp:txBody>
      <dsp:txXfrm>
        <a:off x="536064" y="39151"/>
        <a:ext cx="6974592" cy="612672"/>
      </dsp:txXfrm>
    </dsp:sp>
    <dsp:sp modelId="{76A2BBB5-0DF6-40AB-8FCE-7749C8189E98}">
      <dsp:nvSpPr>
        <dsp:cNvPr id="0" name=""/>
        <dsp:cNvSpPr/>
      </dsp:nvSpPr>
      <dsp:spPr>
        <a:xfrm>
          <a:off x="0" y="1388767"/>
          <a:ext cx="10058399" cy="579600"/>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sp>
    <dsp:sp modelId="{73E91CDD-A8D7-47DE-8FDF-1A000EBE9E69}">
      <dsp:nvSpPr>
        <dsp:cNvPr id="0" name=""/>
        <dsp:cNvSpPr/>
      </dsp:nvSpPr>
      <dsp:spPr>
        <a:xfrm>
          <a:off x="502920" y="1049287"/>
          <a:ext cx="7040880" cy="678960"/>
        </a:xfrm>
        <a:prstGeom prst="roundRect">
          <a:avLst/>
        </a:prstGeom>
        <a:gradFill rotWithShape="0">
          <a:gsLst>
            <a:gs pos="0">
              <a:schemeClr val="accent1">
                <a:hueOff val="0"/>
                <a:satOff val="0"/>
                <a:lumOff val="0"/>
                <a:alphaOff val="0"/>
                <a:shade val="85000"/>
                <a:satMod val="130000"/>
              </a:schemeClr>
            </a:gs>
            <a:gs pos="34000">
              <a:schemeClr val="accent1">
                <a:hueOff val="0"/>
                <a:satOff val="0"/>
                <a:lumOff val="0"/>
                <a:alphaOff val="0"/>
                <a:shade val="87000"/>
                <a:satMod val="125000"/>
              </a:schemeClr>
            </a:gs>
            <a:gs pos="70000">
              <a:schemeClr val="accent1">
                <a:hueOff val="0"/>
                <a:satOff val="0"/>
                <a:lumOff val="0"/>
                <a:alphaOff val="0"/>
                <a:tint val="100000"/>
                <a:shade val="90000"/>
                <a:satMod val="130000"/>
              </a:schemeClr>
            </a:gs>
            <a:gs pos="100000">
              <a:schemeClr val="accent1">
                <a:hueOff val="0"/>
                <a:satOff val="0"/>
                <a:lumOff val="0"/>
                <a:alphaOff val="0"/>
                <a:tint val="100000"/>
                <a:shade val="100000"/>
                <a:satMod val="110000"/>
              </a:schemeClr>
            </a:gs>
          </a:gsLst>
          <a:path path="circle">
            <a:fillToRect l="100000" t="100000" r="100000" b="100000"/>
          </a:path>
        </a:gradFill>
        <a:ln>
          <a:noFill/>
        </a:ln>
        <a:effectLst>
          <a:outerShdw blurRad="38100" dist="25400" dir="2700000" algn="br" rotWithShape="0">
            <a:srgbClr val="000000">
              <a:alpha val="60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266129" tIns="0" rIns="266129" bIns="0" numCol="1" spcCol="1270" anchor="ctr" anchorCtr="0">
          <a:noAutofit/>
        </a:bodyPr>
        <a:lstStyle/>
        <a:p>
          <a:pPr lvl="0" algn="l" defTabSz="1022350">
            <a:lnSpc>
              <a:spcPct val="90000"/>
            </a:lnSpc>
            <a:spcBef>
              <a:spcPct val="0"/>
            </a:spcBef>
            <a:spcAft>
              <a:spcPct val="35000"/>
            </a:spcAft>
          </a:pPr>
          <a:r>
            <a:rPr lang="da-DK" sz="2300" b="1" kern="1200" noProof="0" dirty="0" smtClean="0"/>
            <a:t>Model Parkinsonisme</a:t>
          </a:r>
          <a:endParaRPr lang="da-DK" sz="2300" b="1" kern="1200" noProof="0" dirty="0"/>
        </a:p>
      </dsp:txBody>
      <dsp:txXfrm>
        <a:off x="536064" y="1082431"/>
        <a:ext cx="6974592" cy="612672"/>
      </dsp:txXfrm>
    </dsp:sp>
    <dsp:sp modelId="{D47AB085-1911-484F-BBD4-9DF1E847FD29}">
      <dsp:nvSpPr>
        <dsp:cNvPr id="0" name=""/>
        <dsp:cNvSpPr/>
      </dsp:nvSpPr>
      <dsp:spPr>
        <a:xfrm>
          <a:off x="0" y="2432047"/>
          <a:ext cx="10058399" cy="579600"/>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sp>
    <dsp:sp modelId="{A3588523-8460-426A-9A32-EDAB5C857BBB}">
      <dsp:nvSpPr>
        <dsp:cNvPr id="0" name=""/>
        <dsp:cNvSpPr/>
      </dsp:nvSpPr>
      <dsp:spPr>
        <a:xfrm>
          <a:off x="502920" y="2092567"/>
          <a:ext cx="7040880" cy="678960"/>
        </a:xfrm>
        <a:prstGeom prst="roundRect">
          <a:avLst/>
        </a:prstGeom>
        <a:gradFill rotWithShape="0">
          <a:gsLst>
            <a:gs pos="0">
              <a:schemeClr val="accent1">
                <a:hueOff val="0"/>
                <a:satOff val="0"/>
                <a:lumOff val="0"/>
                <a:alphaOff val="0"/>
                <a:shade val="85000"/>
                <a:satMod val="130000"/>
              </a:schemeClr>
            </a:gs>
            <a:gs pos="34000">
              <a:schemeClr val="accent1">
                <a:hueOff val="0"/>
                <a:satOff val="0"/>
                <a:lumOff val="0"/>
                <a:alphaOff val="0"/>
                <a:shade val="87000"/>
                <a:satMod val="125000"/>
              </a:schemeClr>
            </a:gs>
            <a:gs pos="70000">
              <a:schemeClr val="accent1">
                <a:hueOff val="0"/>
                <a:satOff val="0"/>
                <a:lumOff val="0"/>
                <a:alphaOff val="0"/>
                <a:tint val="100000"/>
                <a:shade val="90000"/>
                <a:satMod val="130000"/>
              </a:schemeClr>
            </a:gs>
            <a:gs pos="100000">
              <a:schemeClr val="accent1">
                <a:hueOff val="0"/>
                <a:satOff val="0"/>
                <a:lumOff val="0"/>
                <a:alphaOff val="0"/>
                <a:tint val="100000"/>
                <a:shade val="100000"/>
                <a:satMod val="110000"/>
              </a:schemeClr>
            </a:gs>
          </a:gsLst>
          <a:path path="circle">
            <a:fillToRect l="100000" t="100000" r="100000" b="100000"/>
          </a:path>
        </a:gradFill>
        <a:ln>
          <a:noFill/>
        </a:ln>
        <a:effectLst>
          <a:outerShdw blurRad="38100" dist="25400" dir="2700000" algn="br" rotWithShape="0">
            <a:srgbClr val="000000">
              <a:alpha val="60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266129" tIns="0" rIns="266129" bIns="0" numCol="1" spcCol="1270" anchor="ctr" anchorCtr="0">
          <a:noAutofit/>
        </a:bodyPr>
        <a:lstStyle/>
        <a:p>
          <a:pPr lvl="0" algn="l" defTabSz="1022350">
            <a:lnSpc>
              <a:spcPct val="90000"/>
            </a:lnSpc>
            <a:spcBef>
              <a:spcPct val="0"/>
            </a:spcBef>
            <a:spcAft>
              <a:spcPct val="35000"/>
            </a:spcAft>
          </a:pPr>
          <a:r>
            <a:rPr lang="sah-RU" sz="2300" b="1" kern="1200" noProof="0" dirty="0" smtClean="0"/>
            <a:t>Model Jacksonian</a:t>
          </a:r>
          <a:endParaRPr lang="sah-RU" sz="2300" b="1" kern="1200" noProof="0" dirty="0"/>
        </a:p>
      </dsp:txBody>
      <dsp:txXfrm>
        <a:off x="536064" y="2125711"/>
        <a:ext cx="6974592" cy="612672"/>
      </dsp:txXfrm>
    </dsp:sp>
    <dsp:sp modelId="{89747308-BF6B-4A86-B0C6-D125A3A97571}">
      <dsp:nvSpPr>
        <dsp:cNvPr id="0" name=""/>
        <dsp:cNvSpPr/>
      </dsp:nvSpPr>
      <dsp:spPr>
        <a:xfrm>
          <a:off x="0" y="3475327"/>
          <a:ext cx="10058399" cy="579600"/>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sp>
    <dsp:sp modelId="{CA3FC29C-E810-41FF-85DB-EFB93E02AE1F}">
      <dsp:nvSpPr>
        <dsp:cNvPr id="0" name=""/>
        <dsp:cNvSpPr/>
      </dsp:nvSpPr>
      <dsp:spPr>
        <a:xfrm>
          <a:off x="502920" y="3135847"/>
          <a:ext cx="7040880" cy="678960"/>
        </a:xfrm>
        <a:prstGeom prst="roundRect">
          <a:avLst/>
        </a:prstGeom>
        <a:gradFill rotWithShape="0">
          <a:gsLst>
            <a:gs pos="0">
              <a:schemeClr val="accent1">
                <a:hueOff val="0"/>
                <a:satOff val="0"/>
                <a:lumOff val="0"/>
                <a:alphaOff val="0"/>
                <a:shade val="85000"/>
                <a:satMod val="130000"/>
              </a:schemeClr>
            </a:gs>
            <a:gs pos="34000">
              <a:schemeClr val="accent1">
                <a:hueOff val="0"/>
                <a:satOff val="0"/>
                <a:lumOff val="0"/>
                <a:alphaOff val="0"/>
                <a:shade val="87000"/>
                <a:satMod val="125000"/>
              </a:schemeClr>
            </a:gs>
            <a:gs pos="70000">
              <a:schemeClr val="accent1">
                <a:hueOff val="0"/>
                <a:satOff val="0"/>
                <a:lumOff val="0"/>
                <a:alphaOff val="0"/>
                <a:tint val="100000"/>
                <a:shade val="90000"/>
                <a:satMod val="130000"/>
              </a:schemeClr>
            </a:gs>
            <a:gs pos="100000">
              <a:schemeClr val="accent1">
                <a:hueOff val="0"/>
                <a:satOff val="0"/>
                <a:lumOff val="0"/>
                <a:alphaOff val="0"/>
                <a:tint val="100000"/>
                <a:shade val="100000"/>
                <a:satMod val="110000"/>
              </a:schemeClr>
            </a:gs>
          </a:gsLst>
          <a:path path="circle">
            <a:fillToRect l="100000" t="100000" r="100000" b="100000"/>
          </a:path>
        </a:gradFill>
        <a:ln>
          <a:noFill/>
        </a:ln>
        <a:effectLst>
          <a:outerShdw blurRad="38100" dist="25400" dir="2700000" algn="br" rotWithShape="0">
            <a:srgbClr val="000000">
              <a:alpha val="60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266129" tIns="0" rIns="266129" bIns="0" numCol="1" spcCol="1270" anchor="ctr" anchorCtr="0">
          <a:noAutofit/>
        </a:bodyPr>
        <a:lstStyle/>
        <a:p>
          <a:pPr lvl="0" algn="l" defTabSz="1022350">
            <a:lnSpc>
              <a:spcPct val="90000"/>
            </a:lnSpc>
            <a:spcBef>
              <a:spcPct val="0"/>
            </a:spcBef>
            <a:spcAft>
              <a:spcPct val="35000"/>
            </a:spcAft>
          </a:pPr>
          <a:r>
            <a:rPr lang="en-US" sz="2300" b="1" kern="1200" dirty="0" smtClean="0"/>
            <a:t>Model Orwellian</a:t>
          </a:r>
          <a:endParaRPr lang="id-ID" sz="2300" b="1" kern="1200" dirty="0"/>
        </a:p>
      </dsp:txBody>
      <dsp:txXfrm>
        <a:off x="536064" y="3168991"/>
        <a:ext cx="6974592" cy="612672"/>
      </dsp:txXfrm>
    </dsp:sp>
  </dsp:spTree>
</dsp:drawing>
</file>

<file path=ppt/diagrams/layout1.xml><?xml version="1.0" encoding="utf-8"?>
<dgm:layoutDef xmlns:dgm="http://schemas.openxmlformats.org/drawingml/2006/diagram" xmlns:a="http://schemas.openxmlformats.org/drawingml/2006/main" uniqueId="urn:microsoft.com/office/officeart/2005/8/layout/lProcess2">
  <dgm:title val=""/>
  <dgm:desc val=""/>
  <dgm:catLst>
    <dgm:cat type="list" pri="10000"/>
    <dgm:cat type="relationship" pri="13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33" srcId="3" destId="31" srcOrd="0" destOrd="0"/>
        <dgm:cxn modelId="34" srcId="3" destId="32" srcOrd="0" destOrd="0"/>
      </dgm:cxnLst>
      <dgm:bg/>
      <dgm:whole/>
    </dgm:dataModel>
  </dgm:sampData>
  <dgm:styleData useDef="1">
    <dgm:dataModel>
      <dgm:ptLst/>
      <dgm:bg/>
      <dgm:whole/>
    </dgm:dataModel>
  </dgm:styleData>
  <dgm:clrData useDef="1">
    <dgm:dataModel>
      <dgm:ptLst/>
      <dgm:bg/>
      <dgm:whole/>
    </dgm:dataModel>
  </dgm:clrData>
  <dgm:layoutNode name="theList">
    <dgm:varLst>
      <dgm:dir/>
      <dgm:animLvl val="lvl"/>
      <dgm:resizeHandles val="exact"/>
    </dgm:varLst>
    <dgm:choose name="Name0">
      <dgm:if name="Name1" func="var" arg="dir" op="equ" val="norm">
        <dgm:alg type="lin"/>
      </dgm:if>
      <dgm:else name="Name2">
        <dgm:alg type="lin">
          <dgm:param type="linDir" val="fromR"/>
        </dgm:alg>
      </dgm:else>
    </dgm:choose>
    <dgm:shape xmlns:r="http://schemas.openxmlformats.org/officeDocument/2006/relationships" r:blip="">
      <dgm:adjLst/>
    </dgm:shape>
    <dgm:presOf/>
    <dgm:constrLst>
      <dgm:constr type="w" for="ch" forName="compNode" refType="w"/>
      <dgm:constr type="h" for="ch" forName="compNode" refType="h"/>
      <dgm:constr type="w" for="ch" forName="aSpace" refType="w" fact="0.075"/>
      <dgm:constr type="h" for="des" forName="aSpace2" refType="h" fact="0.1"/>
      <dgm:constr type="primFontSz" for="des" forName="textNode" op="equ"/>
      <dgm:constr type="primFontSz" for="des" forName="childNode" op="equ"/>
    </dgm:constrLst>
    <dgm:ruleLst/>
    <dgm:forEach name="aNodeForEach" axis="ch" ptType="node">
      <dgm:layoutNode name="compNode">
        <dgm:alg type="composite"/>
        <dgm:shape xmlns:r="http://schemas.openxmlformats.org/officeDocument/2006/relationships" r:blip="">
          <dgm:adjLst/>
        </dgm:shape>
        <dgm:presOf/>
        <dgm:constrLst>
          <dgm:constr type="w" for="ch" forName="aNode" refType="w"/>
          <dgm:constr type="h" for="ch" forName="aNode" refType="h"/>
          <dgm:constr type="w" for="ch" forName="textNode" refType="w"/>
          <dgm:constr type="h" for="ch" forName="textNode" refType="h" fact="0.3"/>
          <dgm:constr type="ctrX" for="ch" forName="textNode" refType="w" fact="0.5"/>
          <dgm:constr type="w" for="ch" forName="compChildNode" refType="w" fact="0.8"/>
          <dgm:constr type="h" for="ch" forName="compChildNode" refType="h" fact="0.65"/>
          <dgm:constr type="t" for="ch" forName="compChildNode" refType="h" fact="0.3"/>
          <dgm:constr type="ctrX" for="ch" forName="compChildNode" refType="w" fact="0.5"/>
        </dgm:constrLst>
        <dgm:ruleLst/>
        <dgm:layoutNode name="aNode" styleLbl="bgShp">
          <dgm:alg type="sp"/>
          <dgm:shape xmlns:r="http://schemas.openxmlformats.org/officeDocument/2006/relationships" type="roundRect" r:blip="">
            <dgm:adjLst>
              <dgm:adj idx="1" val="0.1"/>
            </dgm:adjLst>
          </dgm:shape>
          <dgm:presOf axis="self"/>
          <dgm:constrLst/>
          <dgm:ruleLst/>
        </dgm:layoutNode>
        <dgm:layoutNode name="textNode" styleLbl="bgShp">
          <dgm:alg type="tx"/>
          <dgm:shape xmlns:r="http://schemas.openxmlformats.org/officeDocument/2006/relationships" type="rect" r:blip="" hideGeom="1">
            <dgm:adjLst>
              <dgm:adj idx="1" val="0.1"/>
            </dgm:adjLst>
          </dgm:shape>
          <dgm:presOf axis="self"/>
          <dgm:constrLst>
            <dgm:constr type="primFontSz" val="65"/>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compChildNode">
          <dgm:alg type="composite"/>
          <dgm:shape xmlns:r="http://schemas.openxmlformats.org/officeDocument/2006/relationships" r:blip="">
            <dgm:adjLst/>
          </dgm:shape>
          <dgm:presOf/>
          <dgm:constrLst>
            <dgm:constr type="w" for="des" forName="childNode" refType="w"/>
            <dgm:constr type="h" for="des" forName="childNode" refType="h"/>
          </dgm:constrLst>
          <dgm:ruleLst/>
          <dgm:layoutNode name="theInnerList">
            <dgm:alg type="lin">
              <dgm:param type="linDir" val="fromT"/>
            </dgm:alg>
            <dgm:shape xmlns:r="http://schemas.openxmlformats.org/officeDocument/2006/relationships" r:blip="">
              <dgm:adjLst/>
            </dgm:shape>
            <dgm:presOf/>
            <dgm:constrLst/>
            <dgm:ruleLst/>
            <dgm:forEach name="childNodeForEach" axis="ch" ptType="node">
              <dgm:layoutNode name="childNode" styleLbl="node1">
                <dgm:varLst>
                  <dgm:bulletEnabled val="1"/>
                </dgm:varLst>
                <dgm:alg type="tx"/>
                <dgm:shape xmlns:r="http://schemas.openxmlformats.org/officeDocument/2006/relationships" type="roundRect" r:blip="">
                  <dgm:adjLst>
                    <dgm:adj idx="1" val="0.1"/>
                  </dgm:adjLst>
                </dgm:shape>
                <dgm:presOf axis="desOrSelf" ptType="node"/>
                <dgm:constrLst>
                  <dgm:constr type="primFontSz" val="65"/>
                  <dgm:constr type="tMarg" refType="primFontSz" fact="0.15"/>
                  <dgm:constr type="bMarg" refType="primFontSz" fact="0.15"/>
                  <dgm:constr type="lMarg" refType="primFontSz" fact="0.2"/>
                  <dgm:constr type="rMarg" refType="primFontSz" fact="0.2"/>
                </dgm:constrLst>
                <dgm:ruleLst>
                  <dgm:rule type="primFontSz" val="5" fact="NaN" max="NaN"/>
                </dgm:ruleLst>
              </dgm:layoutNode>
              <dgm:choose name="Name3">
                <dgm:if name="Name4" axis="self" ptType="node" func="revPos" op="equ" val="1"/>
                <dgm:else name="Name5">
                  <dgm:layoutNode name="aSpace2">
                    <dgm:alg type="sp"/>
                    <dgm:shape xmlns:r="http://schemas.openxmlformats.org/officeDocument/2006/relationships" r:blip="">
                      <dgm:adjLst/>
                    </dgm:shape>
                    <dgm:presOf/>
                    <dgm:constrLst/>
                    <dgm:ruleLst/>
                  </dgm:layoutNode>
                </dgm:else>
              </dgm:choose>
            </dgm:forEach>
          </dgm:layoutNode>
        </dgm:layoutNode>
      </dgm:layoutNode>
      <dgm:choose name="Name6">
        <dgm:if name="Name7" axis="self" ptType="node" func="revPos" op="equ" val="1"/>
        <dgm:else name="Name8">
          <dgm:layoutNode name="aSpace">
            <dgm:alg type="sp"/>
            <dgm:shape xmlns:r="http://schemas.openxmlformats.org/officeDocument/2006/relationships" r:blip="">
              <dgm:adjLst/>
            </dgm:shape>
            <dgm:presOf/>
            <dgm:constrLst/>
            <dgm:ruleLst/>
          </dgm:layoutNod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layout3.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100051" y="4455621"/>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77D6D094-BEB5-45E6-9CFC-B215F915DAF7}" type="datetimeFigureOut">
              <a:rPr lang="id-ID" smtClean="0"/>
              <a:t>29/3/2022</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FE74C484-6664-4921-A674-0F6BC59D2A8E}" type="slidenum">
              <a:rPr lang="id-ID" smtClean="0"/>
              <a:t>‹#›</a:t>
            </a:fld>
            <a:endParaRPr lang="id-ID"/>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9447419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77D6D094-BEB5-45E6-9CFC-B215F915DAF7}" type="datetimeFigureOut">
              <a:rPr lang="id-ID" smtClean="0"/>
              <a:t>29/3/2022</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FE74C484-6664-4921-A674-0F6BC59D2A8E}" type="slidenum">
              <a:rPr lang="id-ID" smtClean="0"/>
              <a:t>‹#›</a:t>
            </a:fld>
            <a:endParaRPr lang="id-ID"/>
          </a:p>
        </p:txBody>
      </p:sp>
    </p:spTree>
    <p:extLst>
      <p:ext uri="{BB962C8B-B14F-4D97-AF65-F5344CB8AC3E}">
        <p14:creationId xmlns:p14="http://schemas.microsoft.com/office/powerpoint/2010/main" val="152715181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2302"/>
            <a:ext cx="2628900" cy="5759898"/>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38200" y="412302"/>
            <a:ext cx="7734300" cy="5759898"/>
          </a:xfrm>
        </p:spPr>
        <p:txBody>
          <a:bodyPr vert="eaVert" lIns="45720" tIns="0" rIns="45720" bIns="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77D6D094-BEB5-45E6-9CFC-B215F915DAF7}" type="datetimeFigureOut">
              <a:rPr lang="id-ID" smtClean="0"/>
              <a:t>29/3/2022</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FE74C484-6664-4921-A674-0F6BC59D2A8E}" type="slidenum">
              <a:rPr lang="id-ID" smtClean="0"/>
              <a:t>‹#›</a:t>
            </a:fld>
            <a:endParaRPr lang="id-ID"/>
          </a:p>
        </p:txBody>
      </p:sp>
    </p:spTree>
    <p:extLst>
      <p:ext uri="{BB962C8B-B14F-4D97-AF65-F5344CB8AC3E}">
        <p14:creationId xmlns:p14="http://schemas.microsoft.com/office/powerpoint/2010/main" val="401823817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77D6D094-BEB5-45E6-9CFC-B215F915DAF7}" type="datetimeFigureOut">
              <a:rPr lang="id-ID" smtClean="0"/>
              <a:t>29/3/2022</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FE74C484-6664-4921-A674-0F6BC59D2A8E}" type="slidenum">
              <a:rPr lang="id-ID" smtClean="0"/>
              <a:t>‹#›</a:t>
            </a:fld>
            <a:endParaRPr lang="id-ID"/>
          </a:p>
        </p:txBody>
      </p:sp>
    </p:spTree>
    <p:extLst>
      <p:ext uri="{BB962C8B-B14F-4D97-AF65-F5344CB8AC3E}">
        <p14:creationId xmlns:p14="http://schemas.microsoft.com/office/powerpoint/2010/main" val="32334936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7D6D094-BEB5-45E6-9CFC-B215F915DAF7}" type="datetimeFigureOut">
              <a:rPr lang="id-ID" smtClean="0"/>
              <a:t>29/3/2022</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FE74C484-6664-4921-A674-0F6BC59D2A8E}" type="slidenum">
              <a:rPr lang="id-ID" smtClean="0"/>
              <a:t>‹#›</a:t>
            </a:fld>
            <a:endParaRPr lang="id-ID"/>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54427613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097278" y="1845734"/>
            <a:ext cx="4937760" cy="4023359"/>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77D6D094-BEB5-45E6-9CFC-B215F915DAF7}" type="datetimeFigureOut">
              <a:rPr lang="id-ID" smtClean="0"/>
              <a:t>29/3/2022</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FE74C484-6664-4921-A674-0F6BC59D2A8E}" type="slidenum">
              <a:rPr lang="id-ID" smtClean="0"/>
              <a:t>‹#›</a:t>
            </a:fld>
            <a:endParaRPr lang="id-ID"/>
          </a:p>
        </p:txBody>
      </p:sp>
    </p:spTree>
    <p:extLst>
      <p:ext uri="{BB962C8B-B14F-4D97-AF65-F5344CB8AC3E}">
        <p14:creationId xmlns:p14="http://schemas.microsoft.com/office/powerpoint/2010/main" val="130077178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lumMod val="9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097280" y="2582334"/>
            <a:ext cx="4937760" cy="3378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lumMod val="9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217920" y="2582334"/>
            <a:ext cx="4937760" cy="3378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77D6D094-BEB5-45E6-9CFC-B215F915DAF7}" type="datetimeFigureOut">
              <a:rPr lang="id-ID" smtClean="0"/>
              <a:t>29/3/2022</a:t>
            </a:fld>
            <a:endParaRPr lang="id-ID"/>
          </a:p>
        </p:txBody>
      </p:sp>
      <p:sp>
        <p:nvSpPr>
          <p:cNvPr id="8" name="Footer Placeholder 7"/>
          <p:cNvSpPr>
            <a:spLocks noGrp="1"/>
          </p:cNvSpPr>
          <p:nvPr>
            <p:ph type="ftr" sz="quarter" idx="11"/>
          </p:nvPr>
        </p:nvSpPr>
        <p:spPr/>
        <p:txBody>
          <a:bodyPr/>
          <a:lstStyle/>
          <a:p>
            <a:endParaRPr lang="id-ID"/>
          </a:p>
        </p:txBody>
      </p:sp>
      <p:sp>
        <p:nvSpPr>
          <p:cNvPr id="9" name="Slide Number Placeholder 8"/>
          <p:cNvSpPr>
            <a:spLocks noGrp="1"/>
          </p:cNvSpPr>
          <p:nvPr>
            <p:ph type="sldNum" sz="quarter" idx="12"/>
          </p:nvPr>
        </p:nvSpPr>
        <p:spPr/>
        <p:txBody>
          <a:bodyPr/>
          <a:lstStyle/>
          <a:p>
            <a:fld id="{FE74C484-6664-4921-A674-0F6BC59D2A8E}" type="slidenum">
              <a:rPr lang="id-ID" smtClean="0"/>
              <a:t>‹#›</a:t>
            </a:fld>
            <a:endParaRPr lang="id-ID"/>
          </a:p>
        </p:txBody>
      </p:sp>
    </p:spTree>
    <p:extLst>
      <p:ext uri="{BB962C8B-B14F-4D97-AF65-F5344CB8AC3E}">
        <p14:creationId xmlns:p14="http://schemas.microsoft.com/office/powerpoint/2010/main" val="40675850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77D6D094-BEB5-45E6-9CFC-B215F915DAF7}" type="datetimeFigureOut">
              <a:rPr lang="id-ID" smtClean="0"/>
              <a:t>29/3/2022</a:t>
            </a:fld>
            <a:endParaRPr lang="id-ID"/>
          </a:p>
        </p:txBody>
      </p:sp>
      <p:sp>
        <p:nvSpPr>
          <p:cNvPr id="4" name="Footer Placeholder 3"/>
          <p:cNvSpPr>
            <a:spLocks noGrp="1"/>
          </p:cNvSpPr>
          <p:nvPr>
            <p:ph type="ftr" sz="quarter" idx="11"/>
          </p:nvPr>
        </p:nvSpPr>
        <p:spPr/>
        <p:txBody>
          <a:bodyPr/>
          <a:lstStyle/>
          <a:p>
            <a:endParaRPr lang="id-ID"/>
          </a:p>
        </p:txBody>
      </p:sp>
      <p:sp>
        <p:nvSpPr>
          <p:cNvPr id="5" name="Slide Number Placeholder 4"/>
          <p:cNvSpPr>
            <a:spLocks noGrp="1"/>
          </p:cNvSpPr>
          <p:nvPr>
            <p:ph type="sldNum" sz="quarter" idx="12"/>
          </p:nvPr>
        </p:nvSpPr>
        <p:spPr/>
        <p:txBody>
          <a:bodyPr/>
          <a:lstStyle/>
          <a:p>
            <a:fld id="{FE74C484-6664-4921-A674-0F6BC59D2A8E}" type="slidenum">
              <a:rPr lang="id-ID" smtClean="0"/>
              <a:t>‹#›</a:t>
            </a:fld>
            <a:endParaRPr lang="id-ID"/>
          </a:p>
        </p:txBody>
      </p:sp>
    </p:spTree>
    <p:extLst>
      <p:ext uri="{BB962C8B-B14F-4D97-AF65-F5344CB8AC3E}">
        <p14:creationId xmlns:p14="http://schemas.microsoft.com/office/powerpoint/2010/main" val="155971740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77D6D094-BEB5-45E6-9CFC-B215F915DAF7}" type="datetimeFigureOut">
              <a:rPr lang="id-ID" smtClean="0"/>
              <a:t>29/3/2022</a:t>
            </a:fld>
            <a:endParaRPr lang="id-ID"/>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id-ID"/>
          </a:p>
        </p:txBody>
      </p:sp>
      <p:sp>
        <p:nvSpPr>
          <p:cNvPr id="9" name="Slide Number Placeholder 8"/>
          <p:cNvSpPr>
            <a:spLocks noGrp="1"/>
          </p:cNvSpPr>
          <p:nvPr>
            <p:ph type="sldNum" sz="quarter" idx="12"/>
          </p:nvPr>
        </p:nvSpPr>
        <p:spPr/>
        <p:txBody>
          <a:bodyPr/>
          <a:lstStyle/>
          <a:p>
            <a:fld id="{FE74C484-6664-4921-A674-0F6BC59D2A8E}" type="slidenum">
              <a:rPr lang="id-ID" smtClean="0"/>
              <a:t>‹#›</a:t>
            </a:fld>
            <a:endParaRPr lang="id-ID"/>
          </a:p>
        </p:txBody>
      </p:sp>
    </p:spTree>
    <p:extLst>
      <p:ext uri="{BB962C8B-B14F-4D97-AF65-F5344CB8AC3E}">
        <p14:creationId xmlns:p14="http://schemas.microsoft.com/office/powerpoint/2010/main" val="157509873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0" y="0"/>
            <a:ext cx="4050791" cy="6858000"/>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en-US" smtClean="0"/>
              <a:t>Click to edit Master title style</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77D6D094-BEB5-45E6-9CFC-B215F915DAF7}" type="datetimeFigureOut">
              <a:rPr lang="id-ID" smtClean="0"/>
              <a:t>29/3/2022</a:t>
            </a:fld>
            <a:endParaRPr lang="id-ID"/>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id-ID"/>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FE74C484-6664-4921-A674-0F6BC59D2A8E}" type="slidenum">
              <a:rPr lang="id-ID" smtClean="0"/>
              <a:t>‹#›</a:t>
            </a:fld>
            <a:endParaRPr lang="id-ID"/>
          </a:p>
        </p:txBody>
      </p:sp>
    </p:spTree>
    <p:extLst>
      <p:ext uri="{BB962C8B-B14F-4D97-AF65-F5344CB8AC3E}">
        <p14:creationId xmlns:p14="http://schemas.microsoft.com/office/powerpoint/2010/main" val="42848727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645" cy="822960"/>
          </a:xfrm>
        </p:spPr>
        <p:txBody>
          <a:bodyPr tIns="0" bIns="0" anchor="b">
            <a:noAutofit/>
          </a:bodyPr>
          <a:lstStyle>
            <a:lvl1pPr>
              <a:defRPr sz="3600" b="0">
                <a:solidFill>
                  <a:schemeClr val="tx1"/>
                </a:solidFill>
              </a:defRPr>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5" y="0"/>
            <a:ext cx="12191985" cy="4915076"/>
          </a:xfrm>
          <a:solidFill>
            <a:schemeClr val="bg1">
              <a:lumMod val="50000"/>
              <a:lumOff val="50000"/>
            </a:schemeClr>
          </a:solidFill>
        </p:spPr>
        <p:txBody>
          <a:bodyPr lIns="457200" tIns="45720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1097280" y="5907024"/>
            <a:ext cx="10113264" cy="594360"/>
          </a:xfrm>
        </p:spPr>
        <p:txBody>
          <a:bodyPr lIns="91440" tIns="0" rIns="91440" bIns="0">
            <a:normAutofit/>
          </a:bodyPr>
          <a:lstStyle>
            <a:lvl1pPr marL="0" indent="0">
              <a:spcBef>
                <a:spcPts val="0"/>
              </a:spcBef>
              <a:spcAft>
                <a:spcPts val="600"/>
              </a:spcAft>
              <a:buNone/>
              <a:defRPr sz="15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solidFill>
                  <a:schemeClr val="tx2"/>
                </a:solidFill>
              </a:defRPr>
            </a:lvl1pPr>
          </a:lstStyle>
          <a:p>
            <a:fld id="{77D6D094-BEB5-45E6-9CFC-B215F915DAF7}" type="datetimeFigureOut">
              <a:rPr lang="id-ID" smtClean="0"/>
              <a:t>29/3/2022</a:t>
            </a:fld>
            <a:endParaRPr lang="id-ID"/>
          </a:p>
        </p:txBody>
      </p:sp>
      <p:sp>
        <p:nvSpPr>
          <p:cNvPr id="6" name="Footer Placeholder 5"/>
          <p:cNvSpPr>
            <a:spLocks noGrp="1"/>
          </p:cNvSpPr>
          <p:nvPr>
            <p:ph type="ftr" sz="quarter" idx="11"/>
          </p:nvPr>
        </p:nvSpPr>
        <p:spPr/>
        <p:txBody>
          <a:bodyPr/>
          <a:lstStyle>
            <a:lvl1pPr>
              <a:defRPr>
                <a:solidFill>
                  <a:schemeClr val="tx2"/>
                </a:solidFill>
              </a:defRPr>
            </a:lvl1pPr>
          </a:lstStyle>
          <a:p>
            <a:endParaRPr lang="id-ID"/>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FE74C484-6664-4921-A674-0F6BC59D2A8E}" type="slidenum">
              <a:rPr lang="id-ID" smtClean="0"/>
              <a:t>‹#›</a:t>
            </a:fld>
            <a:endParaRPr lang="id-ID"/>
          </a:p>
        </p:txBody>
      </p:sp>
    </p:spTree>
    <p:extLst>
      <p:ext uri="{BB962C8B-B14F-4D97-AF65-F5344CB8AC3E}">
        <p14:creationId xmlns:p14="http://schemas.microsoft.com/office/powerpoint/2010/main" val="309830726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lumMod val="75000"/>
            <a:lumOff val="25000"/>
          </a:schemeClr>
        </a:solidFill>
        <a:effectLst/>
      </p:bgPr>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 y="6334316"/>
            <a:ext cx="12192000" cy="664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77D6D094-BEB5-45E6-9CFC-B215F915DAF7}" type="datetimeFigureOut">
              <a:rPr lang="id-ID" smtClean="0"/>
              <a:t>29/3/2022</a:t>
            </a:fld>
            <a:endParaRPr lang="id-ID"/>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id-ID"/>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FE74C484-6664-4921-A674-0F6BC59D2A8E}" type="slidenum">
              <a:rPr lang="id-ID" smtClean="0"/>
              <a:t>‹#›</a:t>
            </a:fld>
            <a:endParaRPr lang="id-ID"/>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982325206"/>
      </p:ext>
    </p:extLst>
  </p:cSld>
  <p:clrMap bg1="dk1" tx1="lt1" bg2="dk2" tx2="lt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3"/>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3"/>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3"/>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3"/>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3"/>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3"/>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3"/>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3"/>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3"/>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id-ID" b="1" noProof="1" smtClean="0"/>
              <a:t>Pendekatan, Teori, Maz</a:t>
            </a:r>
            <a:r>
              <a:rPr lang="en-US" b="1" noProof="1" smtClean="0"/>
              <a:t>h</a:t>
            </a:r>
            <a:r>
              <a:rPr lang="id-ID" b="1" noProof="1" smtClean="0"/>
              <a:t>ab dan Model Birokrasi</a:t>
            </a:r>
            <a:endParaRPr lang="id-ID" b="1" noProof="1"/>
          </a:p>
        </p:txBody>
      </p:sp>
      <p:sp>
        <p:nvSpPr>
          <p:cNvPr id="3" name="Subtitle 2"/>
          <p:cNvSpPr>
            <a:spLocks noGrp="1"/>
          </p:cNvSpPr>
          <p:nvPr>
            <p:ph type="subTitle" idx="1"/>
          </p:nvPr>
        </p:nvSpPr>
        <p:spPr/>
        <p:txBody>
          <a:bodyPr/>
          <a:lstStyle/>
          <a:p>
            <a:r>
              <a:rPr lang="id-ID" b="1" noProof="1" smtClean="0"/>
              <a:t>Hikmawan Syahputra, MA</a:t>
            </a:r>
            <a:endParaRPr lang="id-ID" b="1" noProof="1"/>
          </a:p>
        </p:txBody>
      </p:sp>
    </p:spTree>
    <p:extLst>
      <p:ext uri="{BB962C8B-B14F-4D97-AF65-F5344CB8AC3E}">
        <p14:creationId xmlns:p14="http://schemas.microsoft.com/office/powerpoint/2010/main" val="376107856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pPr algn="ctr"/>
            <a:r>
              <a:rPr lang="id-ID" b="1" dirty="0" smtClean="0"/>
              <a:t>Teori-Teori dalam Pembentukan Birokrasi</a:t>
            </a:r>
            <a:r>
              <a:rPr lang="en-US" b="1" dirty="0" smtClean="0"/>
              <a:t> di </a:t>
            </a:r>
            <a:r>
              <a:rPr lang="ibb-NG" b="1" dirty="0" smtClean="0"/>
              <a:t>Berbagai Negara</a:t>
            </a:r>
            <a:endParaRPr lang="ibb-NG" b="1" dirty="0"/>
          </a:p>
        </p:txBody>
      </p:sp>
      <p:graphicFrame>
        <p:nvGraphicFramePr>
          <p:cNvPr id="7" name="Content Placeholder 6"/>
          <p:cNvGraphicFramePr>
            <a:graphicFrameLocks noGrp="1"/>
          </p:cNvGraphicFramePr>
          <p:nvPr>
            <p:ph idx="1"/>
            <p:extLst>
              <p:ext uri="{D42A27DB-BD31-4B8C-83A1-F6EECF244321}">
                <p14:modId xmlns:p14="http://schemas.microsoft.com/office/powerpoint/2010/main" val="2285059688"/>
              </p:ext>
            </p:extLst>
          </p:nvPr>
        </p:nvGraphicFramePr>
        <p:xfrm>
          <a:off x="1096963" y="1987932"/>
          <a:ext cx="10058400" cy="402272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28396306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bb-NG" b="1" dirty="0" smtClean="0">
                <a:solidFill>
                  <a:schemeClr val="accent6">
                    <a:lumMod val="60000"/>
                    <a:lumOff val="40000"/>
                  </a:schemeClr>
                </a:solidFill>
              </a:rPr>
              <a:t>Teori rational-administrative model</a:t>
            </a:r>
            <a:endParaRPr lang="ibb-NG" b="1" dirty="0">
              <a:solidFill>
                <a:schemeClr val="accent6">
                  <a:lumMod val="60000"/>
                  <a:lumOff val="40000"/>
                </a:schemeClr>
              </a:solidFill>
            </a:endParaRPr>
          </a:p>
        </p:txBody>
      </p:sp>
      <p:sp>
        <p:nvSpPr>
          <p:cNvPr id="3" name="Content Placeholder 2"/>
          <p:cNvSpPr>
            <a:spLocks noGrp="1"/>
          </p:cNvSpPr>
          <p:nvPr>
            <p:ph idx="1"/>
          </p:nvPr>
        </p:nvSpPr>
        <p:spPr>
          <a:xfrm>
            <a:off x="1097280" y="1845734"/>
            <a:ext cx="10058400" cy="4349004"/>
          </a:xfrm>
        </p:spPr>
        <p:txBody>
          <a:bodyPr>
            <a:noAutofit/>
          </a:bodyPr>
          <a:lstStyle/>
          <a:p>
            <a:r>
              <a:rPr lang="is-IS" sz="2200" b="1" dirty="0" smtClean="0"/>
              <a:t>Teori ini adalah model yang dikembangkan oleh Max Weber. Model ini menyatakan bahwa birokrasi yang ideal adalah birokrasi yang berdasarkan pada sistem peraturan yang rasional, dan tidak berdasarkan pada paternalisme kekuasaan dan kharisma. </a:t>
            </a:r>
          </a:p>
          <a:p>
            <a:r>
              <a:rPr lang="is-IS" sz="2200" b="1" dirty="0" smtClean="0"/>
              <a:t>Dalam teori ini, birokrasi harus dibentuk secara rasional sebagai organisasi sosial yang dapat diandalkan, terukur, dapat diprediksikan, dan efisien. </a:t>
            </a:r>
          </a:p>
          <a:p>
            <a:r>
              <a:rPr lang="is-IS" sz="2200" b="1" dirty="0" smtClean="0"/>
              <a:t>Penciptaan birokrasi secara rasional ini adalah tuntutan demokratisasi yang mensyaratkan diimplementasikannya </a:t>
            </a:r>
            <a:r>
              <a:rPr lang="is-IS" sz="2200" b="1" i="1" dirty="0" smtClean="0"/>
              <a:t>law enforcement</a:t>
            </a:r>
            <a:r>
              <a:rPr lang="is-IS" sz="2200" b="1" dirty="0" smtClean="0"/>
              <a:t> dan legalisme formal dalam tugas-tugas penyelenggaraan negara. </a:t>
            </a:r>
          </a:p>
          <a:p>
            <a:r>
              <a:rPr lang="is-IS" sz="2200" b="1" dirty="0" smtClean="0"/>
              <a:t>Oleh karena itu birokrasi harus diciptakan sebagai sebuah organisasi yang terstruktur, kuat, dan memiliki sistem kerja yang terorganisir dengan baik. Contoh penerapan dari teori ini adalah pada negara-negara dengan tipe kepemimpinan yang dominan.</a:t>
            </a:r>
            <a:endParaRPr lang="is-IS" sz="2200" b="1" dirty="0"/>
          </a:p>
        </p:txBody>
      </p:sp>
    </p:spTree>
    <p:extLst>
      <p:ext uri="{BB962C8B-B14F-4D97-AF65-F5344CB8AC3E}">
        <p14:creationId xmlns:p14="http://schemas.microsoft.com/office/powerpoint/2010/main" val="58738611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bb-NG" b="1" dirty="0" smtClean="0">
                <a:solidFill>
                  <a:schemeClr val="accent6">
                    <a:lumMod val="60000"/>
                    <a:lumOff val="40000"/>
                  </a:schemeClr>
                </a:solidFill>
              </a:rPr>
              <a:t>Teori </a:t>
            </a:r>
            <a:r>
              <a:rPr lang="en-US" b="1" dirty="0" smtClean="0">
                <a:solidFill>
                  <a:schemeClr val="accent6">
                    <a:lumMod val="60000"/>
                    <a:lumOff val="40000"/>
                  </a:schemeClr>
                </a:solidFill>
              </a:rPr>
              <a:t>power block model</a:t>
            </a:r>
            <a:endParaRPr lang="id-ID" b="1" dirty="0">
              <a:solidFill>
                <a:schemeClr val="accent6">
                  <a:lumMod val="60000"/>
                  <a:lumOff val="40000"/>
                </a:schemeClr>
              </a:solidFill>
            </a:endParaRPr>
          </a:p>
        </p:txBody>
      </p:sp>
      <p:sp>
        <p:nvSpPr>
          <p:cNvPr id="3" name="Content Placeholder 2"/>
          <p:cNvSpPr>
            <a:spLocks noGrp="1"/>
          </p:cNvSpPr>
          <p:nvPr>
            <p:ph idx="1"/>
          </p:nvPr>
        </p:nvSpPr>
        <p:spPr>
          <a:xfrm>
            <a:off x="1097279" y="1845733"/>
            <a:ext cx="10094461" cy="4464915"/>
          </a:xfrm>
        </p:spPr>
        <p:txBody>
          <a:bodyPr>
            <a:normAutofit fontScale="92500" lnSpcReduction="20000"/>
          </a:bodyPr>
          <a:lstStyle/>
          <a:p>
            <a:r>
              <a:rPr lang="en-US" b="1" dirty="0" smtClean="0"/>
              <a:t>B</a:t>
            </a:r>
            <a:r>
              <a:rPr lang="id-ID" b="1" dirty="0" smtClean="0"/>
              <a:t>irokrasi merupakan penghalang (</a:t>
            </a:r>
            <a:r>
              <a:rPr lang="id-ID" b="1" i="1" dirty="0" smtClean="0"/>
              <a:t>block</a:t>
            </a:r>
            <a:r>
              <a:rPr lang="id-ID" b="1" dirty="0" smtClean="0"/>
              <a:t>) rakyat dalam melaksanakan kekuasaan. Pemikiran bahwa birokrasi merupakan alat pembendung kekuasaan rakyat (yang diwakili oleh politisi) memiliki keterkaitan erat dengan ideologi Marxisme. </a:t>
            </a:r>
            <a:endParaRPr lang="en-US" b="1" dirty="0" smtClean="0"/>
          </a:p>
          <a:p>
            <a:r>
              <a:rPr lang="id-ID" b="1" dirty="0" smtClean="0"/>
              <a:t>Oleh Marx, birokrasi dipandang sebagai sebuah fenomena yang memiliki keterkaitan erat dengan proses dialektika kelas sosial antara si kaya dan si miskin. Marx memandang bahwa birokrasi merupakan sebuah wujud mekanisme pertahanan dan organ dari kaum bourgeois (borjuis) untuk mempertahankan kekuasaan dalam sistem kapital. </a:t>
            </a:r>
            <a:endParaRPr lang="en-US" b="1" dirty="0" smtClean="0"/>
          </a:p>
          <a:p>
            <a:r>
              <a:rPr lang="id-ID" b="1" dirty="0" smtClean="0"/>
              <a:t>Birokrat tidak segan-segan untuk menjadi agen kaum kaya untuk menekan dan mengeksploitasi kaum miskin, misalnya ketika mereka melakukan penggusuran, membuat peraturan ketenagakerjaan yang menguntungkan kaum pengusaha, menghambat organisasi kelompok tani/buruh, dsb. </a:t>
            </a:r>
            <a:endParaRPr lang="en-US" b="1" dirty="0" smtClean="0"/>
          </a:p>
          <a:p>
            <a:r>
              <a:rPr lang="id-ID" b="1" dirty="0" smtClean="0"/>
              <a:t>Contoh dari penerapan teori ini adalah pada negara</a:t>
            </a:r>
            <a:r>
              <a:rPr lang="en-US" b="1" dirty="0" smtClean="0"/>
              <a:t>-</a:t>
            </a:r>
            <a:r>
              <a:rPr lang="id-ID" b="1" dirty="0" smtClean="0"/>
              <a:t>negara dengan ideologi komunis. Oleh karena itu para pemikir teori ini mengusulkan untuk mengadakan ”revolusi politik”, dimana birokrasi harus dirubah sebagai alat rakyat kaum proletariat yang dapat dikomando oleh para politisi, dan dijauhkan dari keintiman hubungan dengan para pengusaha/ pemilik kapital. Hal ini dapat dialkukan dengan mengurangi sesdikit mungkin kekuasaan birokrasi dan memperketat pengawasan oleh politisi sebagai wakil rakyat. </a:t>
            </a:r>
            <a:endParaRPr lang="en-US" b="1" dirty="0" smtClean="0"/>
          </a:p>
          <a:p>
            <a:r>
              <a:rPr lang="id-ID" b="1" dirty="0" smtClean="0"/>
              <a:t>Tokoh dari model ini adalah : Ralp Miliband (1969), Trotsky (1937).</a:t>
            </a:r>
            <a:endParaRPr lang="id-ID" b="1" dirty="0"/>
          </a:p>
        </p:txBody>
      </p:sp>
    </p:spTree>
    <p:extLst>
      <p:ext uri="{BB962C8B-B14F-4D97-AF65-F5344CB8AC3E}">
        <p14:creationId xmlns:p14="http://schemas.microsoft.com/office/powerpoint/2010/main" val="418480105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mn-FI" b="1" dirty="0" smtClean="0">
                <a:solidFill>
                  <a:schemeClr val="accent6">
                    <a:lumMod val="60000"/>
                    <a:lumOff val="40000"/>
                  </a:schemeClr>
                </a:solidFill>
              </a:rPr>
              <a:t>Teori bureaucratic oversupply model</a:t>
            </a:r>
            <a:endParaRPr lang="smn-FI" b="1" dirty="0">
              <a:solidFill>
                <a:schemeClr val="accent6">
                  <a:lumMod val="60000"/>
                  <a:lumOff val="40000"/>
                </a:schemeClr>
              </a:solidFill>
            </a:endParaRPr>
          </a:p>
        </p:txBody>
      </p:sp>
      <p:sp>
        <p:nvSpPr>
          <p:cNvPr id="3" name="Content Placeholder 2"/>
          <p:cNvSpPr>
            <a:spLocks noGrp="1"/>
          </p:cNvSpPr>
          <p:nvPr>
            <p:ph idx="1"/>
          </p:nvPr>
        </p:nvSpPr>
        <p:spPr>
          <a:xfrm>
            <a:off x="1097280" y="1845733"/>
            <a:ext cx="10058400" cy="4426277"/>
          </a:xfrm>
        </p:spPr>
        <p:txBody>
          <a:bodyPr>
            <a:normAutofit/>
          </a:bodyPr>
          <a:lstStyle/>
          <a:p>
            <a:r>
              <a:rPr lang="en-US" b="1" dirty="0" smtClean="0"/>
              <a:t>T</a:t>
            </a:r>
            <a:r>
              <a:rPr lang="id-ID" b="1" dirty="0" smtClean="0"/>
              <a:t>eori yang berbasis pada pemikiran ideologi liberalisme. Teori ini muncul sebagai respon dari teori birokrasi Weber maupun Karl Max. </a:t>
            </a:r>
            <a:endParaRPr lang="en-US" b="1" dirty="0" smtClean="0"/>
          </a:p>
          <a:p>
            <a:r>
              <a:rPr lang="id-ID" b="1" dirty="0" smtClean="0"/>
              <a:t>Teori ini pada intinya menyoroti kapasitas organisasi birokrasi yang dipandang terlalu besar (</a:t>
            </a:r>
            <a:r>
              <a:rPr lang="id-ID" b="1" i="1" dirty="0" smtClean="0"/>
              <a:t>too large</a:t>
            </a:r>
            <a:r>
              <a:rPr lang="id-ID" b="1" dirty="0" smtClean="0"/>
              <a:t>), terlalu mencampuri urusan rakyat (</a:t>
            </a:r>
            <a:r>
              <a:rPr lang="id-ID" b="1" i="1" dirty="0" smtClean="0"/>
              <a:t>too intervenee</a:t>
            </a:r>
            <a:r>
              <a:rPr lang="id-ID" b="1" dirty="0" smtClean="0"/>
              <a:t>), dan mengkonsumsi terlalu banyak sumber daya (</a:t>
            </a:r>
            <a:r>
              <a:rPr lang="id-ID" b="1" i="1" dirty="0" smtClean="0"/>
              <a:t>consumning too many scarce resources</a:t>
            </a:r>
            <a:r>
              <a:rPr lang="id-ID" b="1" dirty="0" smtClean="0"/>
              <a:t>). </a:t>
            </a:r>
            <a:endParaRPr lang="en-US" b="1" dirty="0" smtClean="0"/>
          </a:p>
          <a:p>
            <a:r>
              <a:rPr lang="id-ID" b="1" dirty="0" smtClean="0"/>
              <a:t>Pejabat birokrasi dimotivasi oleh kepentingan</a:t>
            </a:r>
            <a:r>
              <a:rPr lang="en-US" b="1" dirty="0" smtClean="0"/>
              <a:t>-</a:t>
            </a:r>
            <a:r>
              <a:rPr lang="id-ID" b="1" dirty="0" smtClean="0"/>
              <a:t>kepentingan mereka sendiri. Oleh karenanya, mereka cenderung untuk membesarkan institusi mereka agar mempermudah pekerjaan dan tanggung jawab memperbanyak anggaran, dan memiliki kewenangan sebanyak mungkin. </a:t>
            </a:r>
            <a:endParaRPr lang="en-US" b="1" dirty="0" smtClean="0"/>
          </a:p>
          <a:p>
            <a:r>
              <a:rPr lang="id-ID" b="1" dirty="0" smtClean="0"/>
              <a:t>Contoh </a:t>
            </a:r>
            <a:r>
              <a:rPr lang="id-ID" b="1" dirty="0" smtClean="0"/>
              <a:t>dari penerapan model ini adalah pada negara-negara berkembang pada umumnya. Karenanya para pemikir teori ini menuntut agar kapasitas birokrasi diperkecil (dengan semboyan </a:t>
            </a:r>
            <a:r>
              <a:rPr lang="id-ID" b="1" i="1" dirty="0" smtClean="0"/>
              <a:t>less government</a:t>
            </a:r>
            <a:r>
              <a:rPr lang="id-ID" b="1" dirty="0" smtClean="0"/>
              <a:t>), dengan cara jumlah aparatur dikurangi dan peranan hendaknya didelegasikan kepada sektor swasta (</a:t>
            </a:r>
            <a:r>
              <a:rPr lang="id-ID" b="1" i="1" dirty="0" smtClean="0"/>
              <a:t>private sector</a:t>
            </a:r>
            <a:r>
              <a:rPr lang="id-ID" b="1" dirty="0" smtClean="0"/>
              <a:t>). </a:t>
            </a:r>
            <a:endParaRPr lang="en-US" b="1" dirty="0" smtClean="0"/>
          </a:p>
          <a:p>
            <a:r>
              <a:rPr lang="id-ID" b="1" dirty="0" smtClean="0"/>
              <a:t>Tokoh dari teori ini adalah Niskanen (1971), dan Anthony Down (1967).</a:t>
            </a:r>
            <a:endParaRPr lang="id-ID" b="1" dirty="0"/>
          </a:p>
        </p:txBody>
      </p:sp>
    </p:spTree>
    <p:extLst>
      <p:ext uri="{BB962C8B-B14F-4D97-AF65-F5344CB8AC3E}">
        <p14:creationId xmlns:p14="http://schemas.microsoft.com/office/powerpoint/2010/main" val="302525058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b="1" dirty="0" smtClean="0">
                <a:solidFill>
                  <a:schemeClr val="accent6">
                    <a:lumMod val="60000"/>
                    <a:lumOff val="40000"/>
                  </a:schemeClr>
                </a:solidFill>
              </a:rPr>
              <a:t>Teori new public service</a:t>
            </a:r>
            <a:endParaRPr lang="id-ID" b="1" dirty="0">
              <a:solidFill>
                <a:schemeClr val="accent6">
                  <a:lumMod val="60000"/>
                  <a:lumOff val="40000"/>
                </a:schemeClr>
              </a:solidFill>
            </a:endParaRPr>
          </a:p>
        </p:txBody>
      </p:sp>
      <p:sp>
        <p:nvSpPr>
          <p:cNvPr id="3" name="Content Placeholder 2"/>
          <p:cNvSpPr>
            <a:spLocks noGrp="1"/>
          </p:cNvSpPr>
          <p:nvPr>
            <p:ph idx="1"/>
          </p:nvPr>
        </p:nvSpPr>
        <p:spPr>
          <a:xfrm>
            <a:off x="1097280" y="1845733"/>
            <a:ext cx="10058400" cy="4452035"/>
          </a:xfrm>
        </p:spPr>
        <p:txBody>
          <a:bodyPr>
            <a:noAutofit/>
          </a:bodyPr>
          <a:lstStyle/>
          <a:p>
            <a:r>
              <a:rPr lang="ibb-NG" sz="2100" b="1" dirty="0" smtClean="0"/>
              <a:t>Teori yang terbentuk</a:t>
            </a:r>
            <a:r>
              <a:rPr lang="id-ID" sz="2100" b="1" dirty="0" smtClean="0"/>
              <a:t> </a:t>
            </a:r>
            <a:r>
              <a:rPr lang="en-US" sz="2100" b="1" dirty="0" err="1" smtClean="0"/>
              <a:t>dari</a:t>
            </a:r>
            <a:r>
              <a:rPr lang="en-US" sz="2100" b="1" dirty="0" smtClean="0"/>
              <a:t> </a:t>
            </a:r>
            <a:r>
              <a:rPr lang="id-ID" sz="2100" b="1" dirty="0" smtClean="0"/>
              <a:t>antithesa </a:t>
            </a:r>
            <a:r>
              <a:rPr lang="id-ID" sz="2100" b="1" dirty="0" smtClean="0"/>
              <a:t>(penentangan) terhadap pemikiran bahwa peranan birokrasi hendaknya diserahkan kepada mekanisme pasar. </a:t>
            </a:r>
            <a:endParaRPr lang="en-US" sz="2100" b="1" dirty="0" smtClean="0"/>
          </a:p>
          <a:p>
            <a:r>
              <a:rPr lang="id-ID" sz="2100" b="1" dirty="0" smtClean="0"/>
              <a:t>Menurut teori ini bagaimanapun juga birokrasi merupakan organisasi yang memiliki peranan dan corak kerja yang berbeda dengan sektor swasta sehingga peranannya tidak mungkin digantikan dengan organisasi swasta (</a:t>
            </a:r>
            <a:r>
              <a:rPr lang="id-ID" sz="2100" b="1" i="1" dirty="0" smtClean="0"/>
              <a:t>private sector</a:t>
            </a:r>
            <a:r>
              <a:rPr lang="id-ID" sz="2100" b="1" dirty="0" smtClean="0"/>
              <a:t>). Baik buruknya organisasi birokrasi bukan terletak pada apakah mereka memenuhi standart nilai-nilai pasar atau tidak, melainkan pada persoalan apakah mereka bisa memberikan pelayanan yang terbaik bagi rakyat. </a:t>
            </a:r>
            <a:endParaRPr lang="en-US" sz="2100" b="1" dirty="0" smtClean="0"/>
          </a:p>
          <a:p>
            <a:r>
              <a:rPr lang="id-ID" sz="2100" b="1" dirty="0" smtClean="0"/>
              <a:t>Sehingga peranan birokrasi justru harus dikembalikan kepada fitrahnya yaitu sebagai pelayan publik. Birokrasi adalah alat rakyat belaka, dan harus tunduk kepada apapun suara rakyat, sepanjang suara itu sah, dan legitimate secara normative dan konstitusional. </a:t>
            </a:r>
            <a:endParaRPr lang="en-US" sz="2100" b="1" dirty="0" smtClean="0"/>
          </a:p>
          <a:p>
            <a:r>
              <a:rPr lang="id-ID" sz="2100" b="1" dirty="0" smtClean="0"/>
              <a:t>Tokoh dari teori ini adalah Denhardt &amp; Denhardt (2000)</a:t>
            </a:r>
            <a:endParaRPr lang="id-ID" sz="2100" b="1" dirty="0"/>
          </a:p>
        </p:txBody>
      </p:sp>
    </p:spTree>
    <p:extLst>
      <p:ext uri="{BB962C8B-B14F-4D97-AF65-F5344CB8AC3E}">
        <p14:creationId xmlns:p14="http://schemas.microsoft.com/office/powerpoint/2010/main" val="42419069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is-IS" sz="4400" b="1" dirty="0">
                <a:solidFill>
                  <a:schemeClr val="accent6">
                    <a:lumMod val="60000"/>
                    <a:lumOff val="40000"/>
                  </a:schemeClr>
                </a:solidFill>
              </a:rPr>
              <a:t>Prinsip Dasar Paradigma </a:t>
            </a:r>
            <a:r>
              <a:rPr lang="is-IS" sz="4400" b="1" dirty="0" smtClean="0">
                <a:solidFill>
                  <a:schemeClr val="accent6">
                    <a:lumMod val="60000"/>
                    <a:lumOff val="40000"/>
                  </a:schemeClr>
                </a:solidFill>
              </a:rPr>
              <a:t>New </a:t>
            </a:r>
            <a:r>
              <a:rPr lang="is-IS" sz="4400" b="1" dirty="0">
                <a:solidFill>
                  <a:schemeClr val="accent6">
                    <a:lumMod val="60000"/>
                    <a:lumOff val="40000"/>
                  </a:schemeClr>
                </a:solidFill>
              </a:rPr>
              <a:t>Public Service</a:t>
            </a:r>
            <a:endParaRPr lang="id-ID" sz="4400" dirty="0">
              <a:solidFill>
                <a:schemeClr val="accent6">
                  <a:lumMod val="60000"/>
                  <a:lumOff val="40000"/>
                </a:schemeClr>
              </a:solidFill>
            </a:endParaRPr>
          </a:p>
        </p:txBody>
      </p:sp>
      <p:sp>
        <p:nvSpPr>
          <p:cNvPr id="3" name="Content Placeholder 2"/>
          <p:cNvSpPr>
            <a:spLocks noGrp="1"/>
          </p:cNvSpPr>
          <p:nvPr>
            <p:ph idx="1"/>
          </p:nvPr>
        </p:nvSpPr>
        <p:spPr>
          <a:xfrm>
            <a:off x="1097280" y="1845734"/>
            <a:ext cx="10058400" cy="4439156"/>
          </a:xfrm>
        </p:spPr>
        <p:txBody>
          <a:bodyPr>
            <a:noAutofit/>
          </a:bodyPr>
          <a:lstStyle/>
          <a:p>
            <a:pPr marL="457200" indent="-457200">
              <a:buFont typeface="+mj-lt"/>
              <a:buAutoNum type="arabicPeriod"/>
            </a:pPr>
            <a:r>
              <a:rPr lang="is-IS" sz="2400" b="1" dirty="0"/>
              <a:t>Melayani daripada mengendalikan (</a:t>
            </a:r>
            <a:r>
              <a:rPr lang="is-IS" sz="2400" b="1" i="1" dirty="0"/>
              <a:t>Service rather than steer</a:t>
            </a:r>
            <a:r>
              <a:rPr lang="is-IS" sz="2400" b="1" dirty="0"/>
              <a:t>); </a:t>
            </a:r>
          </a:p>
          <a:p>
            <a:pPr marL="457200" indent="-457200">
              <a:buFont typeface="+mj-lt"/>
              <a:buAutoNum type="arabicPeriod"/>
            </a:pPr>
            <a:r>
              <a:rPr lang="is-IS" sz="2400" b="1" dirty="0"/>
              <a:t>Mengutamakan kepentingan umum (</a:t>
            </a:r>
            <a:r>
              <a:rPr lang="is-IS" sz="2400" b="1" i="1" dirty="0"/>
              <a:t>seek public interest</a:t>
            </a:r>
            <a:r>
              <a:rPr lang="is-IS" sz="2400" b="1" dirty="0"/>
              <a:t>); </a:t>
            </a:r>
          </a:p>
          <a:p>
            <a:pPr marL="457200" indent="-457200">
              <a:buFont typeface="+mj-lt"/>
              <a:buAutoNum type="arabicPeriod"/>
            </a:pPr>
            <a:r>
              <a:rPr lang="is-IS" sz="2400" b="1" dirty="0"/>
              <a:t>Lebih menghargai warga negara daripada kewirausahaan (</a:t>
            </a:r>
            <a:r>
              <a:rPr lang="is-IS" sz="2400" b="1" i="1" dirty="0"/>
              <a:t>value citizenship over entrepreneurship</a:t>
            </a:r>
            <a:r>
              <a:rPr lang="is-IS" sz="2400" b="1" dirty="0"/>
              <a:t>); </a:t>
            </a:r>
          </a:p>
          <a:p>
            <a:pPr marL="457200" indent="-457200">
              <a:buFont typeface="+mj-lt"/>
              <a:buAutoNum type="arabicPeriod"/>
            </a:pPr>
            <a:r>
              <a:rPr lang="is-IS" sz="2400" b="1" dirty="0"/>
              <a:t>Berpikir strategis dan bertindak demokratis (</a:t>
            </a:r>
            <a:r>
              <a:rPr lang="is-IS" sz="2400" b="1" i="1" dirty="0"/>
              <a:t>think strategically and democratically</a:t>
            </a:r>
            <a:r>
              <a:rPr lang="is-IS" sz="2400" b="1" dirty="0"/>
              <a:t>); </a:t>
            </a:r>
          </a:p>
          <a:p>
            <a:pPr marL="457200" indent="-457200">
              <a:buFont typeface="+mj-lt"/>
              <a:buAutoNum type="arabicPeriod"/>
            </a:pPr>
            <a:r>
              <a:rPr lang="is-IS" sz="2400" b="1" dirty="0"/>
              <a:t>Melayani masyarakat bukan pelanggan (</a:t>
            </a:r>
            <a:r>
              <a:rPr lang="is-IS" sz="2400" b="1" i="1" dirty="0"/>
              <a:t>serve citizen not customer</a:t>
            </a:r>
            <a:r>
              <a:rPr lang="is-IS" sz="2400" b="1" dirty="0"/>
              <a:t>); </a:t>
            </a:r>
          </a:p>
          <a:p>
            <a:pPr marL="457200" indent="-457200">
              <a:buFont typeface="+mj-lt"/>
              <a:buAutoNum type="arabicPeriod"/>
            </a:pPr>
            <a:r>
              <a:rPr lang="is-IS" sz="2400" b="1" dirty="0"/>
              <a:t>Mementingkan akuntabilitas bukan hal yang mudah (</a:t>
            </a:r>
            <a:r>
              <a:rPr lang="is-IS" sz="2400" b="1" i="1" dirty="0"/>
              <a:t>recognize that accountability is not simple</a:t>
            </a:r>
            <a:r>
              <a:rPr lang="is-IS" sz="2400" b="1" dirty="0"/>
              <a:t>); </a:t>
            </a:r>
          </a:p>
          <a:p>
            <a:pPr marL="457200" indent="-457200">
              <a:buFont typeface="+mj-lt"/>
              <a:buAutoNum type="arabicPeriod"/>
            </a:pPr>
            <a:r>
              <a:rPr lang="is-IS" sz="2400" b="1" dirty="0"/>
              <a:t>Menghargai orang bukan produktivitas (</a:t>
            </a:r>
            <a:r>
              <a:rPr lang="is-IS" sz="2400" b="1" i="1" dirty="0"/>
              <a:t>value people not just productivity</a:t>
            </a:r>
            <a:r>
              <a:rPr lang="is-IS" sz="2400" b="1" dirty="0"/>
              <a:t>). </a:t>
            </a:r>
          </a:p>
        </p:txBody>
      </p:sp>
    </p:spTree>
    <p:extLst>
      <p:ext uri="{BB962C8B-B14F-4D97-AF65-F5344CB8AC3E}">
        <p14:creationId xmlns:p14="http://schemas.microsoft.com/office/powerpoint/2010/main" val="83440366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b="1" noProof="1" smtClean="0"/>
              <a:t>Model-Model Birokrasi</a:t>
            </a:r>
            <a:endParaRPr lang="id-ID" b="1" noProof="1"/>
          </a:p>
        </p:txBody>
      </p:sp>
      <p:graphicFrame>
        <p:nvGraphicFramePr>
          <p:cNvPr id="4" name="Diagram 3"/>
          <p:cNvGraphicFramePr/>
          <p:nvPr>
            <p:extLst>
              <p:ext uri="{D42A27DB-BD31-4B8C-83A1-F6EECF244321}">
                <p14:modId xmlns:p14="http://schemas.microsoft.com/office/powerpoint/2010/main" val="2314831604"/>
              </p:ext>
            </p:extLst>
          </p:nvPr>
        </p:nvGraphicFramePr>
        <p:xfrm>
          <a:off x="1097280" y="2009105"/>
          <a:ext cx="10058400" cy="406093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40018906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chemeClr val="accent6">
                    <a:lumMod val="60000"/>
                    <a:lumOff val="40000"/>
                  </a:schemeClr>
                </a:solidFill>
              </a:rPr>
              <a:t>Model Weberian</a:t>
            </a:r>
            <a:endParaRPr lang="id-ID" b="1" dirty="0">
              <a:solidFill>
                <a:schemeClr val="accent6">
                  <a:lumMod val="60000"/>
                  <a:lumOff val="40000"/>
                </a:schemeClr>
              </a:solidFill>
            </a:endParaRPr>
          </a:p>
        </p:txBody>
      </p:sp>
      <p:sp>
        <p:nvSpPr>
          <p:cNvPr id="3" name="Content Placeholder 2"/>
          <p:cNvSpPr>
            <a:spLocks noGrp="1"/>
          </p:cNvSpPr>
          <p:nvPr>
            <p:ph idx="1"/>
          </p:nvPr>
        </p:nvSpPr>
        <p:spPr/>
        <p:txBody>
          <a:bodyPr>
            <a:normAutofit lnSpcReduction="10000"/>
          </a:bodyPr>
          <a:lstStyle/>
          <a:p>
            <a:pPr marL="0" indent="0">
              <a:buNone/>
            </a:pPr>
            <a:r>
              <a:rPr lang="id-ID" noProof="1" smtClean="0"/>
              <a:t>Kreteria Ideal Birokrasi Menurut Max Weber</a:t>
            </a:r>
          </a:p>
          <a:p>
            <a:pPr marL="514350" indent="-514350">
              <a:buFont typeface="+mj-lt"/>
              <a:buAutoNum type="arabicPeriod"/>
            </a:pPr>
            <a:r>
              <a:rPr lang="id-ID" dirty="0" smtClean="0"/>
              <a:t>Adanya kejelasan dalam pembagian kerja;</a:t>
            </a:r>
          </a:p>
          <a:p>
            <a:pPr marL="514350" indent="-514350">
              <a:buFont typeface="+mj-lt"/>
              <a:buAutoNum type="arabicPeriod"/>
            </a:pPr>
            <a:r>
              <a:rPr lang="id-ID" dirty="0" smtClean="0"/>
              <a:t>Terdapat hierarki kekuasaan dan kewenangan secara jelas;</a:t>
            </a:r>
          </a:p>
          <a:p>
            <a:pPr marL="514350" indent="-514350">
              <a:buFont typeface="+mj-lt"/>
              <a:buAutoNum type="arabicPeriod"/>
            </a:pPr>
            <a:r>
              <a:rPr lang="id-ID" dirty="0" smtClean="0"/>
              <a:t>Formalisasi yang tinggi;</a:t>
            </a:r>
          </a:p>
          <a:p>
            <a:pPr marL="514350" indent="-514350">
              <a:buFont typeface="+mj-lt"/>
              <a:buAutoNum type="arabicPeriod"/>
            </a:pPr>
            <a:r>
              <a:rPr lang="id-ID" dirty="0" smtClean="0"/>
              <a:t>Bersifat impersonal atau tidak berkaitan dengan hal-hal</a:t>
            </a:r>
            <a:r>
              <a:rPr lang="en-US" dirty="0" smtClean="0"/>
              <a:t> </a:t>
            </a:r>
            <a:r>
              <a:rPr lang="id-ID" dirty="0" smtClean="0"/>
              <a:t>yang pribadi</a:t>
            </a:r>
          </a:p>
          <a:p>
            <a:pPr marL="514350" indent="-514350">
              <a:buFont typeface="+mj-lt"/>
              <a:buAutoNum type="arabicPeriod"/>
            </a:pPr>
            <a:r>
              <a:rPr lang="id-ID" dirty="0" smtClean="0"/>
              <a:t>Adanya sistem merit dimana pengambilan keputusan</a:t>
            </a:r>
            <a:r>
              <a:rPr lang="en-US" dirty="0" smtClean="0"/>
              <a:t> </a:t>
            </a:r>
            <a:r>
              <a:rPr lang="id-ID" dirty="0" smtClean="0"/>
              <a:t>mengenai menempatan pegawai didasarkan atas</a:t>
            </a:r>
            <a:r>
              <a:rPr lang="en-US" dirty="0" smtClean="0"/>
              <a:t> </a:t>
            </a:r>
            <a:r>
              <a:rPr lang="id-ID" dirty="0" smtClean="0"/>
              <a:t>kemampuan dan prestasinya;</a:t>
            </a:r>
          </a:p>
          <a:p>
            <a:pPr marL="514350" indent="-514350">
              <a:buFont typeface="+mj-lt"/>
              <a:buAutoNum type="arabicPeriod"/>
            </a:pPr>
            <a:r>
              <a:rPr lang="id-ID" dirty="0" smtClean="0"/>
              <a:t>Jenjang karier bagi para pegawai dengan adanya kepastian</a:t>
            </a:r>
            <a:r>
              <a:rPr lang="en-US" dirty="0" smtClean="0"/>
              <a:t> </a:t>
            </a:r>
            <a:r>
              <a:rPr lang="id-ID" dirty="0" smtClean="0"/>
              <a:t>bahwa mereka juga tidak dapat dipecat pegitu saja tanpa</a:t>
            </a:r>
            <a:r>
              <a:rPr lang="en-US" dirty="0" smtClean="0"/>
              <a:t> </a:t>
            </a:r>
            <a:r>
              <a:rPr lang="id-ID" dirty="0" smtClean="0"/>
              <a:t>alasan yang jelas; dan</a:t>
            </a:r>
          </a:p>
          <a:p>
            <a:pPr marL="514350" indent="-514350">
              <a:buFont typeface="+mj-lt"/>
              <a:buAutoNum type="arabicPeriod"/>
            </a:pPr>
            <a:r>
              <a:rPr lang="id-ID" dirty="0" smtClean="0"/>
              <a:t>Pemisahan yang jelas anatra kehidupan organisasi dari</a:t>
            </a:r>
            <a:r>
              <a:rPr lang="en-US" dirty="0" smtClean="0"/>
              <a:t> </a:t>
            </a:r>
            <a:r>
              <a:rPr lang="id-ID" dirty="0" smtClean="0"/>
              <a:t>kehidupan pribadi.</a:t>
            </a:r>
            <a:endParaRPr lang="id-ID" dirty="0"/>
          </a:p>
        </p:txBody>
      </p:sp>
    </p:spTree>
    <p:extLst>
      <p:ext uri="{BB962C8B-B14F-4D97-AF65-F5344CB8AC3E}">
        <p14:creationId xmlns:p14="http://schemas.microsoft.com/office/powerpoint/2010/main" val="417884897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b="1" noProof="1" smtClean="0">
                <a:solidFill>
                  <a:schemeClr val="accent6">
                    <a:lumMod val="60000"/>
                    <a:lumOff val="40000"/>
                  </a:schemeClr>
                </a:solidFill>
              </a:rPr>
              <a:t>Model Parkinsonisme</a:t>
            </a:r>
            <a:endParaRPr lang="id-ID" b="1" dirty="0">
              <a:solidFill>
                <a:schemeClr val="accent6">
                  <a:lumMod val="60000"/>
                  <a:lumOff val="40000"/>
                </a:schemeClr>
              </a:solidFill>
            </a:endParaRPr>
          </a:p>
        </p:txBody>
      </p:sp>
      <p:sp>
        <p:nvSpPr>
          <p:cNvPr id="3" name="Content Placeholder 2"/>
          <p:cNvSpPr>
            <a:spLocks noGrp="1"/>
          </p:cNvSpPr>
          <p:nvPr>
            <p:ph idx="1"/>
          </p:nvPr>
        </p:nvSpPr>
        <p:spPr>
          <a:xfrm>
            <a:off x="1097280" y="1845734"/>
            <a:ext cx="10058400" cy="4413398"/>
          </a:xfrm>
        </p:spPr>
        <p:txBody>
          <a:bodyPr>
            <a:normAutofit/>
          </a:bodyPr>
          <a:lstStyle/>
          <a:p>
            <a:r>
              <a:rPr lang="en-US" noProof="1"/>
              <a:t>B</a:t>
            </a:r>
            <a:r>
              <a:rPr lang="id-ID" noProof="1" smtClean="0"/>
              <a:t>irokrasi Parkinsonian adalah model birokrasi yang cenderung memperbesar jumlah struktur birokrasi termasuk kuantitatif sosoknya. </a:t>
            </a:r>
            <a:endParaRPr lang="en-US" noProof="1" smtClean="0"/>
          </a:p>
          <a:p>
            <a:r>
              <a:rPr lang="id-ID" noProof="1" smtClean="0"/>
              <a:t>Model birokrasi parkinsinian ini dilakukan dengan mengembangkan jumlah struktur birokrasi termasuk jumlah anggota di dalam struktur yang ada untuk meningkatkan k</a:t>
            </a:r>
            <a:r>
              <a:rPr lang="en-US" noProof="1"/>
              <a:t>a</a:t>
            </a:r>
            <a:r>
              <a:rPr lang="id-ID" noProof="1" smtClean="0"/>
              <a:t>pabilitasnya sebagai alat pemerintah dalam melaksanakan kegiatan pembangunan dan pelayanan publik terhadap masyarakat. </a:t>
            </a:r>
            <a:endParaRPr lang="en-US" noProof="1" smtClean="0"/>
          </a:p>
          <a:p>
            <a:r>
              <a:rPr lang="id-ID" noProof="1" smtClean="0"/>
              <a:t>Di satu sisi, model birokrasi seperti ini memang dibutuhkan untuk mengakomodasi dan memenuhi kebutuhan birokrasi dalam melaksanakan kewajiban dan fungsinya sejalan dengan perkembangan masyarakat yang semakin maju, di sisi lain model birokrasi Parkinsonian ini dibutuhkan untuk mengatasi persoalan-persoalan pembangunan yang semakin menumpuk. </a:t>
            </a:r>
            <a:endParaRPr lang="en-US" noProof="1" smtClean="0"/>
          </a:p>
          <a:p>
            <a:r>
              <a:rPr lang="en-US" noProof="1" smtClean="0"/>
              <a:t>Namun </a:t>
            </a:r>
            <a:r>
              <a:rPr lang="en-US" noProof="1"/>
              <a:t>d</a:t>
            </a:r>
            <a:r>
              <a:rPr lang="id-ID" noProof="1" smtClean="0"/>
              <a:t>i sisi lain, model birokrasi ini sering dikritik sebagai salah satu upaya penguasa untuk memberikan tempat kepada para pendukungnya sebagai balas budi atas dukungan mereka kepadanya.</a:t>
            </a:r>
            <a:endParaRPr lang="id-ID" noProof="1"/>
          </a:p>
        </p:txBody>
      </p:sp>
    </p:spTree>
    <p:extLst>
      <p:ext uri="{BB962C8B-B14F-4D97-AF65-F5344CB8AC3E}">
        <p14:creationId xmlns:p14="http://schemas.microsoft.com/office/powerpoint/2010/main" val="261311601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chemeClr val="accent6">
                    <a:lumMod val="60000"/>
                    <a:lumOff val="40000"/>
                  </a:schemeClr>
                </a:solidFill>
              </a:rPr>
              <a:t>Model Jacksonian </a:t>
            </a:r>
            <a:endParaRPr lang="id-ID" b="1" dirty="0">
              <a:solidFill>
                <a:schemeClr val="accent6">
                  <a:lumMod val="60000"/>
                  <a:lumOff val="40000"/>
                </a:schemeClr>
              </a:solidFill>
            </a:endParaRPr>
          </a:p>
        </p:txBody>
      </p:sp>
      <p:sp>
        <p:nvSpPr>
          <p:cNvPr id="3" name="Content Placeholder 2"/>
          <p:cNvSpPr>
            <a:spLocks noGrp="1"/>
          </p:cNvSpPr>
          <p:nvPr>
            <p:ph idx="1"/>
          </p:nvPr>
        </p:nvSpPr>
        <p:spPr>
          <a:xfrm>
            <a:off x="1097280" y="1845734"/>
            <a:ext cx="10058400" cy="4400520"/>
          </a:xfrm>
        </p:spPr>
        <p:txBody>
          <a:bodyPr>
            <a:normAutofit/>
          </a:bodyPr>
          <a:lstStyle/>
          <a:p>
            <a:r>
              <a:rPr lang="id-ID" sz="2400" noProof="1" smtClean="0"/>
              <a:t>Diplopori oleh Andrew Jackson, Presiden Amerika Serikata ke-7</a:t>
            </a:r>
          </a:p>
          <a:p>
            <a:r>
              <a:rPr lang="id-ID" sz="2400" noProof="1" smtClean="0"/>
              <a:t>Birokrasi Jacksonian merupakan model birokrasi yang mengarahkan birokrasi menjadi akumulasi kekuasaan negara dan menyingkirkan masyarakat di luar birokrasi dari ruang politik dan pemerintahan. </a:t>
            </a:r>
          </a:p>
          <a:p>
            <a:r>
              <a:rPr lang="id-ID" sz="2400" noProof="1" smtClean="0"/>
              <a:t>Menjadikan birokrasi pemerintahannya begitu dominan dan diisi oleh orang-orang yang dia percaya sebagai pendukung pemerintah. Sementara masyarakat sengaja dipisahkan dari proses-proses perumusan dan penentuan kebijakan yang dilakukan oleh pemerintah. Hal ini mengakibatkan masyarakat hanya menjadi obyek dari seluruh kegiatan yang dilakukan oleh pemerintah.</a:t>
            </a:r>
          </a:p>
          <a:p>
            <a:r>
              <a:rPr lang="id-ID" sz="2400" noProof="1" smtClean="0"/>
              <a:t>Hal ini dilakukan untuk menghindari sikap kritis masyarakat dan stabilisasi negara.</a:t>
            </a:r>
            <a:endParaRPr lang="id-ID" sz="2400" noProof="1"/>
          </a:p>
        </p:txBody>
      </p:sp>
    </p:spTree>
    <p:extLst>
      <p:ext uri="{BB962C8B-B14F-4D97-AF65-F5344CB8AC3E}">
        <p14:creationId xmlns:p14="http://schemas.microsoft.com/office/powerpoint/2010/main" val="137885373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b="1" dirty="0" smtClean="0"/>
              <a:t>Defenisi Birokrasi Menurut Para Ahli</a:t>
            </a:r>
            <a:endParaRPr lang="id-ID" b="1" dirty="0"/>
          </a:p>
        </p:txBody>
      </p:sp>
      <p:sp>
        <p:nvSpPr>
          <p:cNvPr id="3" name="Content Placeholder 2"/>
          <p:cNvSpPr>
            <a:spLocks noGrp="1"/>
          </p:cNvSpPr>
          <p:nvPr>
            <p:ph idx="1"/>
          </p:nvPr>
        </p:nvSpPr>
        <p:spPr>
          <a:xfrm>
            <a:off x="1097280" y="1845734"/>
            <a:ext cx="10058400" cy="4413398"/>
          </a:xfrm>
        </p:spPr>
        <p:txBody>
          <a:bodyPr>
            <a:normAutofit fontScale="85000" lnSpcReduction="10000"/>
          </a:bodyPr>
          <a:lstStyle/>
          <a:p>
            <a:r>
              <a:rPr lang="id-ID" b="1" dirty="0" smtClean="0"/>
              <a:t>PETER M BLAU </a:t>
            </a:r>
            <a:r>
              <a:rPr lang="id-ID" dirty="0" smtClean="0"/>
              <a:t>dan </a:t>
            </a:r>
            <a:r>
              <a:rPr lang="id-ID" b="1" dirty="0" smtClean="0"/>
              <a:t>W. MEYER </a:t>
            </a:r>
            <a:r>
              <a:rPr lang="id-ID" dirty="0" smtClean="0"/>
              <a:t>dalam bukunya “Bureaucracy” </a:t>
            </a:r>
            <a:r>
              <a:rPr lang="ibb-NG" dirty="0" smtClean="0"/>
              <a:t>memaknai</a:t>
            </a:r>
            <a:r>
              <a:rPr lang="en-US" dirty="0" smtClean="0"/>
              <a:t> </a:t>
            </a:r>
            <a:r>
              <a:rPr lang="id-ID" dirty="0" smtClean="0"/>
              <a:t>birokrasi adalah tipe organisasi yang dimaksudkan untuk mencapai tugas-tugas administratif dengang cara mengkoordinasi secara sistematis teratur pekerjaan dari banyak anggota organisasi. </a:t>
            </a:r>
          </a:p>
          <a:p>
            <a:r>
              <a:rPr lang="id-ID" b="1" dirty="0" smtClean="0"/>
              <a:t>ROURKE </a:t>
            </a:r>
            <a:r>
              <a:rPr lang="ibb-NG" dirty="0" smtClean="0"/>
              <a:t>berpendapat</a:t>
            </a:r>
            <a:r>
              <a:rPr lang="en-US" dirty="0" smtClean="0"/>
              <a:t> </a:t>
            </a:r>
            <a:r>
              <a:rPr lang="id-ID" dirty="0" smtClean="0"/>
              <a:t>birokrasi adalah sistem administrasi dan pelaksanaan tugas keseharian yang terstruktur, dalam sistem hirarki yang jelas, dilakukan dengan tertulis, oleh bagian tertentu yang terpisah dengan bagian lainnya, oleh orang yang dipilih karena kemampuan dan keahlian di bidangnya. </a:t>
            </a:r>
          </a:p>
          <a:p>
            <a:r>
              <a:rPr lang="id-ID" b="1" dirty="0" smtClean="0"/>
              <a:t>ALMOND </a:t>
            </a:r>
            <a:r>
              <a:rPr lang="id-ID" dirty="0" smtClean="0"/>
              <a:t>dan </a:t>
            </a:r>
            <a:r>
              <a:rPr lang="id-ID" b="1" dirty="0" smtClean="0"/>
              <a:t>POWEL </a:t>
            </a:r>
            <a:r>
              <a:rPr lang="id-ID" dirty="0" smtClean="0"/>
              <a:t>mengatakan bahwa birokrasi adalah …. Sekumpulan tugas dan jabatan yang terorganisir secara formal, yang saling berhubungan dalam jenjang yang kompleks di bawah pembuat tugas atau peran formal (ketentuan atau peraturan dan bukan orang).</a:t>
            </a:r>
            <a:endParaRPr lang="en-US" dirty="0" smtClean="0"/>
          </a:p>
          <a:p>
            <a:r>
              <a:rPr lang="smn-FI" b="1" dirty="0" smtClean="0"/>
              <a:t>HEGEL</a:t>
            </a:r>
            <a:r>
              <a:rPr lang="smn-FI" dirty="0" smtClean="0"/>
              <a:t> mencitrakan birokrasi sebagai mediating agent, penjembatan antara kepentingan-kepetingan masyarakat dengan kepentingan pemerintah. Dan melihat fungsi birokrasi sebagai penghubung antara negara dan civil society. Negara mengejawantahkan kepentingan umum, sedang civil society merepresentasikan kepentingan khusus yang ada di dalam masyarakat. Karena tugasnya sebagai alat pemerintah ini maka birokrasi justru harus punya kemandirian.</a:t>
            </a:r>
          </a:p>
          <a:p>
            <a:r>
              <a:rPr lang="smn-FI" b="1" dirty="0" smtClean="0"/>
              <a:t>KARL MARX</a:t>
            </a:r>
            <a:r>
              <a:rPr lang="smn-FI" dirty="0" smtClean="0"/>
              <a:t> memaknai Birokrasi adalah alat kelas yang berkuasa, yaitu kaum borjuis dan kapitalis untuk mengeksploitasi kaum proletar. Birokrasi adalah parasit yang eksistensinya menempel pada kelas yang berkuasa dan dipergunakan untuk menhisap kelas proletar.</a:t>
            </a:r>
            <a:endParaRPr lang="smn-FI" dirty="0"/>
          </a:p>
        </p:txBody>
      </p:sp>
    </p:spTree>
    <p:extLst>
      <p:ext uri="{BB962C8B-B14F-4D97-AF65-F5344CB8AC3E}">
        <p14:creationId xmlns:p14="http://schemas.microsoft.com/office/powerpoint/2010/main" val="133059732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chemeClr val="accent6">
                    <a:lumMod val="60000"/>
                    <a:lumOff val="40000"/>
                  </a:schemeClr>
                </a:solidFill>
              </a:rPr>
              <a:t>Model Orwellian</a:t>
            </a:r>
            <a:endParaRPr lang="id-ID" b="1" dirty="0">
              <a:solidFill>
                <a:schemeClr val="accent6">
                  <a:lumMod val="60000"/>
                  <a:lumOff val="40000"/>
                </a:schemeClr>
              </a:solidFill>
            </a:endParaRPr>
          </a:p>
        </p:txBody>
      </p:sp>
      <p:sp>
        <p:nvSpPr>
          <p:cNvPr id="3" name="Content Placeholder 2"/>
          <p:cNvSpPr>
            <a:spLocks noGrp="1"/>
          </p:cNvSpPr>
          <p:nvPr>
            <p:ph idx="1"/>
          </p:nvPr>
        </p:nvSpPr>
        <p:spPr>
          <a:xfrm>
            <a:off x="1097280" y="1845734"/>
            <a:ext cx="10058400" cy="4400520"/>
          </a:xfrm>
        </p:spPr>
        <p:txBody>
          <a:bodyPr>
            <a:normAutofit/>
          </a:bodyPr>
          <a:lstStyle/>
          <a:p>
            <a:r>
              <a:rPr lang="id-ID" sz="2800" noProof="1" smtClean="0"/>
              <a:t>Birokrasi Orwellian adalah alat perpanjangan tangan negara dan dipakai pemerintah untuk melakukan kontrol terhadap semua segi kehidupan masyarakat. Ruang gerak masyarakat menjadi sangat terbatas karena hampir semua hal dalam kehidupan bernegara dan bermasyarakat dikontrol oleh birokrasi. Misalnya perizinan yang ketat, panjang, kaku dan berbelit serta sangat penuh regulasi</a:t>
            </a:r>
            <a:r>
              <a:rPr lang="en-US" sz="2800" dirty="0" smtClean="0"/>
              <a:t>.</a:t>
            </a:r>
          </a:p>
          <a:p>
            <a:r>
              <a:rPr lang="id-ID" sz="2800" noProof="1" smtClean="0"/>
              <a:t>Ini terjadi menjelang</a:t>
            </a:r>
            <a:r>
              <a:rPr lang="sv-SE" sz="2800" dirty="0" smtClean="0"/>
              <a:t> masa kepemimpinan Presiden Ronald Reagan (1981), sehingga ia akhirnya memangkas birokrasi yang penuh regulasi tersebut. </a:t>
            </a:r>
            <a:endParaRPr lang="id-ID" sz="2800" dirty="0"/>
          </a:p>
        </p:txBody>
      </p:sp>
    </p:spTree>
    <p:extLst>
      <p:ext uri="{BB962C8B-B14F-4D97-AF65-F5344CB8AC3E}">
        <p14:creationId xmlns:p14="http://schemas.microsoft.com/office/powerpoint/2010/main" val="115124758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id-ID" b="1" dirty="0" smtClean="0"/>
              <a:t>Maz</a:t>
            </a:r>
            <a:r>
              <a:rPr lang="en-US" b="1" dirty="0" smtClean="0"/>
              <a:t>h</a:t>
            </a:r>
            <a:r>
              <a:rPr lang="id-ID" b="1" dirty="0" smtClean="0"/>
              <a:t>ab-Maz</a:t>
            </a:r>
            <a:r>
              <a:rPr lang="en-US" b="1" dirty="0" smtClean="0"/>
              <a:t>h</a:t>
            </a:r>
            <a:r>
              <a:rPr lang="id-ID" b="1" dirty="0" smtClean="0"/>
              <a:t>ab dalam Birokrasi</a:t>
            </a:r>
            <a:endParaRPr lang="id-ID" b="1" dirty="0"/>
          </a:p>
        </p:txBody>
      </p:sp>
      <p:sp>
        <p:nvSpPr>
          <p:cNvPr id="6" name="Text Placeholder 5"/>
          <p:cNvSpPr>
            <a:spLocks noGrp="1"/>
          </p:cNvSpPr>
          <p:nvPr>
            <p:ph type="body" idx="1"/>
          </p:nvPr>
        </p:nvSpPr>
        <p:spPr/>
        <p:txBody>
          <a:bodyPr/>
          <a:lstStyle/>
          <a:p>
            <a:r>
              <a:rPr lang="id-ID" b="1" dirty="0"/>
              <a:t>Mazhab </a:t>
            </a:r>
            <a:r>
              <a:rPr lang="id-ID" b="1" dirty="0" smtClean="0"/>
              <a:t>Kekuasaan</a:t>
            </a:r>
            <a:endParaRPr lang="id-ID" b="1" dirty="0"/>
          </a:p>
        </p:txBody>
      </p:sp>
      <p:sp>
        <p:nvSpPr>
          <p:cNvPr id="4" name="Content Placeholder 3"/>
          <p:cNvSpPr>
            <a:spLocks noGrp="1"/>
          </p:cNvSpPr>
          <p:nvPr>
            <p:ph sz="half" idx="2"/>
          </p:nvPr>
        </p:nvSpPr>
        <p:spPr/>
        <p:txBody>
          <a:bodyPr>
            <a:normAutofit/>
          </a:bodyPr>
          <a:lstStyle/>
          <a:p>
            <a:r>
              <a:rPr lang="id-ID" b="1" dirty="0" smtClean="0"/>
              <a:t>Birokrasi lahir sebagai alat kekuasaan</a:t>
            </a:r>
          </a:p>
          <a:p>
            <a:r>
              <a:rPr lang="id-ID" b="1" dirty="0" smtClean="0"/>
              <a:t>Penguasa yang kuat harus dilayani oleh para pembantu (aparat) yang cerdas dan dapat dipercaya (loyal). </a:t>
            </a:r>
          </a:p>
          <a:p>
            <a:r>
              <a:rPr lang="id-ID" b="1" dirty="0" smtClean="0"/>
              <a:t>Konsep pemikiran ini banyak diilhami oleh pemikiran politik Nicollo Machiavelli yang menyarankan bahwa apabila penguasa ingin kekuasaannya berjalan efektif, maka ia harus memiliki organ aparatur yang solid, kuat, profesional, dan kokoh. </a:t>
            </a:r>
          </a:p>
        </p:txBody>
      </p:sp>
      <p:sp>
        <p:nvSpPr>
          <p:cNvPr id="7" name="Text Placeholder 6"/>
          <p:cNvSpPr>
            <a:spLocks noGrp="1"/>
          </p:cNvSpPr>
          <p:nvPr>
            <p:ph type="body" sz="quarter" idx="3"/>
          </p:nvPr>
        </p:nvSpPr>
        <p:spPr/>
        <p:txBody>
          <a:bodyPr/>
          <a:lstStyle/>
          <a:p>
            <a:r>
              <a:rPr lang="id-ID" b="1" dirty="0" smtClean="0"/>
              <a:t>Mazhab Kebutuhan Rakyat</a:t>
            </a:r>
            <a:endParaRPr lang="id-ID" b="1" dirty="0"/>
          </a:p>
        </p:txBody>
      </p:sp>
      <p:sp>
        <p:nvSpPr>
          <p:cNvPr id="5" name="Content Placeholder 4"/>
          <p:cNvSpPr>
            <a:spLocks noGrp="1"/>
          </p:cNvSpPr>
          <p:nvPr>
            <p:ph sz="quarter" idx="4"/>
          </p:nvPr>
        </p:nvSpPr>
        <p:spPr/>
        <p:txBody>
          <a:bodyPr>
            <a:normAutofit lnSpcReduction="10000"/>
          </a:bodyPr>
          <a:lstStyle/>
          <a:p>
            <a:r>
              <a:rPr lang="id-ID" b="1" dirty="0" smtClean="0"/>
              <a:t>Birokrasi lahir dan dibentuk karena kebutuhan masyarakat untuk dilayani.</a:t>
            </a:r>
          </a:p>
          <a:p>
            <a:r>
              <a:rPr lang="id-ID" b="1" dirty="0" smtClean="0"/>
              <a:t>Birokrasi ada karena memang rakyat menghendaki eksistensi mereka untuk membantu masyarakat mencapai tujuan-tujuan tertentu yang telah ditetapkan bersama. </a:t>
            </a:r>
          </a:p>
          <a:p>
            <a:r>
              <a:rPr lang="id-ID" b="1" dirty="0" smtClean="0"/>
              <a:t>Dengan demikian, yang menentukan ada tidaknya birokrasi dalam kehidupan masyarakat adalah adanya kebutuhan mereka akan lembaga yang bertugas menyelenggarakan pelayanan publik.</a:t>
            </a:r>
            <a:endParaRPr lang="id-ID" b="1" dirty="0"/>
          </a:p>
        </p:txBody>
      </p:sp>
    </p:spTree>
    <p:extLst>
      <p:ext uri="{BB962C8B-B14F-4D97-AF65-F5344CB8AC3E}">
        <p14:creationId xmlns:p14="http://schemas.microsoft.com/office/powerpoint/2010/main" val="184193880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endParaRPr lang="id-ID"/>
          </a:p>
        </p:txBody>
      </p:sp>
      <p:sp>
        <p:nvSpPr>
          <p:cNvPr id="6" name="Text Placeholder 5"/>
          <p:cNvSpPr>
            <a:spLocks noGrp="1"/>
          </p:cNvSpPr>
          <p:nvPr>
            <p:ph type="body" idx="1"/>
          </p:nvPr>
        </p:nvSpPr>
        <p:spPr/>
        <p:txBody>
          <a:bodyPr/>
          <a:lstStyle/>
          <a:p>
            <a:r>
              <a:rPr lang="id-ID" b="1" dirty="0"/>
              <a:t>Mazhab </a:t>
            </a:r>
            <a:r>
              <a:rPr lang="id-ID" b="1" dirty="0" smtClean="0"/>
              <a:t>Kekuasaan</a:t>
            </a:r>
            <a:endParaRPr lang="id-ID" b="1" dirty="0"/>
          </a:p>
        </p:txBody>
      </p:sp>
      <p:sp>
        <p:nvSpPr>
          <p:cNvPr id="3" name="Content Placeholder 2"/>
          <p:cNvSpPr>
            <a:spLocks noGrp="1"/>
          </p:cNvSpPr>
          <p:nvPr>
            <p:ph sz="half" idx="2"/>
          </p:nvPr>
        </p:nvSpPr>
        <p:spPr/>
        <p:txBody>
          <a:bodyPr>
            <a:normAutofit fontScale="92500" lnSpcReduction="20000"/>
          </a:bodyPr>
          <a:lstStyle/>
          <a:p>
            <a:r>
              <a:rPr lang="id-ID" b="1" dirty="0" smtClean="0"/>
              <a:t>Dengan demikian birokrasi dibentuk sebagai sarana bagi penguasa untuk mengimplementasikan kekuasaan (</a:t>
            </a:r>
            <a:r>
              <a:rPr lang="id-ID" b="1" i="1" dirty="0" smtClean="0"/>
              <a:t>power</a:t>
            </a:r>
            <a:r>
              <a:rPr lang="id-ID" b="1" dirty="0" smtClean="0"/>
              <a:t>) dan kepentingan (</a:t>
            </a:r>
            <a:r>
              <a:rPr lang="id-ID" b="1" i="1" dirty="0" smtClean="0"/>
              <a:t>interest</a:t>
            </a:r>
            <a:r>
              <a:rPr lang="id-ID" b="1" dirty="0" smtClean="0"/>
              <a:t>) mereka dalam mengatur kehidupan negara. </a:t>
            </a:r>
          </a:p>
          <a:p>
            <a:r>
              <a:rPr lang="id-ID" b="1" dirty="0" smtClean="0"/>
              <a:t>Dalam paham tradisional Jawa misalnya, aparatur birokrasi (punggawa kerajaan) disebut sebagai abdi dalem ingkang sinuwun (abdi raja). Sehingga aparatur birokrasi memiliki tugas untuk “mengejawantahkan/ melaksanakan” titah kekuasaan raja yang diberikan oleh Tuhan (Jawa: </a:t>
            </a:r>
            <a:r>
              <a:rPr lang="id-ID" b="1" i="1" dirty="0" smtClean="0"/>
              <a:t>Sang Hyang Dumadi</a:t>
            </a:r>
            <a:r>
              <a:rPr lang="id-ID" b="1" dirty="0" smtClean="0"/>
              <a:t>) sehingga mereka sepenuhnya bertanggung jawab kepada raja, dan bukan kepada rakyat</a:t>
            </a:r>
            <a:r>
              <a:rPr lang="en-US" dirty="0" smtClean="0"/>
              <a:t>.</a:t>
            </a:r>
            <a:endParaRPr lang="id-ID" dirty="0"/>
          </a:p>
          <a:p>
            <a:endParaRPr lang="id-ID" dirty="0"/>
          </a:p>
        </p:txBody>
      </p:sp>
      <p:sp>
        <p:nvSpPr>
          <p:cNvPr id="7" name="Text Placeholder 6"/>
          <p:cNvSpPr>
            <a:spLocks noGrp="1"/>
          </p:cNvSpPr>
          <p:nvPr>
            <p:ph type="body" sz="quarter" idx="3"/>
          </p:nvPr>
        </p:nvSpPr>
        <p:spPr/>
        <p:txBody>
          <a:bodyPr/>
          <a:lstStyle/>
          <a:p>
            <a:r>
              <a:rPr lang="id-ID" b="1" dirty="0"/>
              <a:t>Mazhab Kebutuhan </a:t>
            </a:r>
            <a:r>
              <a:rPr lang="id-ID" b="1" dirty="0" smtClean="0"/>
              <a:t>Rakyat</a:t>
            </a:r>
            <a:endParaRPr lang="id-ID" b="1" dirty="0"/>
          </a:p>
        </p:txBody>
      </p:sp>
      <p:sp>
        <p:nvSpPr>
          <p:cNvPr id="4" name="Content Placeholder 3"/>
          <p:cNvSpPr>
            <a:spLocks noGrp="1"/>
          </p:cNvSpPr>
          <p:nvPr>
            <p:ph sz="quarter" idx="4"/>
          </p:nvPr>
        </p:nvSpPr>
        <p:spPr/>
        <p:txBody>
          <a:bodyPr>
            <a:normAutofit/>
          </a:bodyPr>
          <a:lstStyle/>
          <a:p>
            <a:r>
              <a:rPr lang="id-ID" b="1" dirty="0"/>
              <a:t>Dari kedua mainstream yang ada, maka muncullah </a:t>
            </a:r>
            <a:r>
              <a:rPr lang="id-ID" b="1" dirty="0" smtClean="0"/>
              <a:t>kategori</a:t>
            </a:r>
            <a:r>
              <a:rPr lang="en-US" b="1" dirty="0" smtClean="0"/>
              <a:t> </a:t>
            </a:r>
            <a:r>
              <a:rPr lang="id-ID" b="1" dirty="0" smtClean="0"/>
              <a:t>organisasi </a:t>
            </a:r>
            <a:r>
              <a:rPr lang="id-ID" b="1" dirty="0"/>
              <a:t>birokrasi berdasar tugas pokok yang diembannya, </a:t>
            </a:r>
            <a:r>
              <a:rPr lang="id-ID" b="1" dirty="0" smtClean="0"/>
              <a:t>yaitu: </a:t>
            </a:r>
            <a:endParaRPr lang="en-US" b="1" dirty="0" smtClean="0"/>
          </a:p>
          <a:p>
            <a:r>
              <a:rPr lang="id-ID" b="1" dirty="0" smtClean="0"/>
              <a:t>1. Birokrasi Pemerintahan Umum</a:t>
            </a:r>
          </a:p>
          <a:p>
            <a:r>
              <a:rPr lang="id-ID" b="1" dirty="0" smtClean="0"/>
              <a:t>2. Birokrasi Pembangunan</a:t>
            </a:r>
          </a:p>
          <a:p>
            <a:r>
              <a:rPr lang="id-ID" b="1" dirty="0" smtClean="0"/>
              <a:t>3. Birokrasi Pelayanan</a:t>
            </a:r>
            <a:endParaRPr lang="id-ID" b="1" dirty="0"/>
          </a:p>
        </p:txBody>
      </p:sp>
    </p:spTree>
    <p:extLst>
      <p:ext uri="{BB962C8B-B14F-4D97-AF65-F5344CB8AC3E}">
        <p14:creationId xmlns:p14="http://schemas.microsoft.com/office/powerpoint/2010/main" val="156984314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endParaRPr lang="id-ID"/>
          </a:p>
        </p:txBody>
      </p:sp>
      <p:graphicFrame>
        <p:nvGraphicFramePr>
          <p:cNvPr id="9" name="Content Placeholder 8"/>
          <p:cNvGraphicFramePr>
            <a:graphicFrameLocks noGrp="1"/>
          </p:cNvGraphicFramePr>
          <p:nvPr>
            <p:ph idx="1"/>
            <p:extLst>
              <p:ext uri="{D42A27DB-BD31-4B8C-83A1-F6EECF244321}">
                <p14:modId xmlns:p14="http://schemas.microsoft.com/office/powerpoint/2010/main" val="2810750980"/>
              </p:ext>
            </p:extLst>
          </p:nvPr>
        </p:nvGraphicFramePr>
        <p:xfrm>
          <a:off x="1096963" y="1846263"/>
          <a:ext cx="10058400" cy="436135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31006194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smn-FI" b="1" dirty="0" smtClean="0"/>
              <a:t>2 Pendekatan yang Saling Bersebrangan dalam Memahami Birokrasi</a:t>
            </a:r>
            <a:endParaRPr lang="smn-FI" b="1" dirty="0"/>
          </a:p>
        </p:txBody>
      </p:sp>
      <p:sp>
        <p:nvSpPr>
          <p:cNvPr id="4" name="Content Placeholder 3"/>
          <p:cNvSpPr>
            <a:spLocks noGrp="1"/>
          </p:cNvSpPr>
          <p:nvPr>
            <p:ph sz="half" idx="1"/>
          </p:nvPr>
        </p:nvSpPr>
        <p:spPr/>
        <p:txBody>
          <a:bodyPr/>
          <a:lstStyle/>
          <a:p>
            <a:r>
              <a:rPr lang="id-ID" b="1" dirty="0" smtClean="0"/>
              <a:t>MAKNA POSITIF: </a:t>
            </a:r>
          </a:p>
          <a:p>
            <a:r>
              <a:rPr lang="id-ID" b="1" dirty="0" smtClean="0"/>
              <a:t>Birokrasi yang bermakna positif diartikan sebagai birokrasi legal-rasional yang bekerja secara efisien dan efektif. Birokrasi tercipta karena kebutuhan akan adanya penghubung antara negara dan masyarakat, untuk mengejawantahkan </a:t>
            </a:r>
            <a:r>
              <a:rPr lang="id-ID" b="1" dirty="0" smtClean="0"/>
              <a:t>kebijakan</a:t>
            </a:r>
            <a:r>
              <a:rPr lang="en-US" b="1" dirty="0" smtClean="0"/>
              <a:t>-</a:t>
            </a:r>
            <a:r>
              <a:rPr lang="id-ID" b="1" dirty="0" smtClean="0"/>
              <a:t>kebijakan </a:t>
            </a:r>
            <a:r>
              <a:rPr lang="id-ID" b="1" dirty="0" smtClean="0"/>
              <a:t>negara. Artinya, birokrasi dibutuhkan baik oleh negara maupun oleh rakyat. </a:t>
            </a:r>
          </a:p>
          <a:p>
            <a:r>
              <a:rPr lang="id-ID" b="1" dirty="0" smtClean="0"/>
              <a:t>Tokoh pendukungnya adalah : Max Weber dan Hegel</a:t>
            </a:r>
            <a:endParaRPr lang="id-ID" b="1" dirty="0"/>
          </a:p>
        </p:txBody>
      </p:sp>
      <p:sp>
        <p:nvSpPr>
          <p:cNvPr id="5" name="Content Placeholder 4"/>
          <p:cNvSpPr>
            <a:spLocks noGrp="1"/>
          </p:cNvSpPr>
          <p:nvPr>
            <p:ph sz="half" idx="2"/>
          </p:nvPr>
        </p:nvSpPr>
        <p:spPr/>
        <p:txBody>
          <a:bodyPr/>
          <a:lstStyle/>
          <a:p>
            <a:r>
              <a:rPr lang="id-ID" b="1" dirty="0" smtClean="0"/>
              <a:t>MAKNA NEGATIF: </a:t>
            </a:r>
          </a:p>
          <a:p>
            <a:r>
              <a:rPr lang="id-ID" b="1" dirty="0" smtClean="0"/>
              <a:t>Birokrasi yang bermakna negatif diartikan sebagai birokrasi yang penuh dengan patologi (penyakit), organisasi tambun, boros, tidak efisien dan tidak efektif, korupsi, dll. Birokrasi adalah alat penindas (penghisap) bagi kaum yang lemah (miskin) dan hanya membela kepentingan orang kaya. Artinya, briokrasi hanya menguntungkan kelompok orang kaya saja. </a:t>
            </a:r>
          </a:p>
          <a:p>
            <a:r>
              <a:rPr lang="id-ID" b="1" dirty="0" smtClean="0"/>
              <a:t>Tokoh pendukungnya adalah : Karl Max dan Harold Laski</a:t>
            </a:r>
            <a:endParaRPr lang="id-ID" b="1" dirty="0"/>
          </a:p>
        </p:txBody>
      </p:sp>
    </p:spTree>
    <p:extLst>
      <p:ext uri="{BB962C8B-B14F-4D97-AF65-F5344CB8AC3E}">
        <p14:creationId xmlns:p14="http://schemas.microsoft.com/office/powerpoint/2010/main" val="379495171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b="1" dirty="0" smtClean="0"/>
              <a:t>Otoritas dalam Birokrasi</a:t>
            </a:r>
            <a:endParaRPr lang="id-ID" b="1" dirty="0"/>
          </a:p>
        </p:txBody>
      </p:sp>
      <p:sp>
        <p:nvSpPr>
          <p:cNvPr id="3" name="Content Placeholder 2"/>
          <p:cNvSpPr>
            <a:spLocks noGrp="1"/>
          </p:cNvSpPr>
          <p:nvPr>
            <p:ph idx="1"/>
          </p:nvPr>
        </p:nvSpPr>
        <p:spPr>
          <a:xfrm>
            <a:off x="1097280" y="1845734"/>
            <a:ext cx="10058400" cy="4323246"/>
          </a:xfrm>
        </p:spPr>
        <p:txBody>
          <a:bodyPr>
            <a:normAutofit lnSpcReduction="10000"/>
          </a:bodyPr>
          <a:lstStyle/>
          <a:p>
            <a:pPr marL="0" lvl="0" indent="0">
              <a:buNone/>
            </a:pPr>
            <a:r>
              <a:rPr lang="en-US" sz="2800" b="1" dirty="0" smtClean="0">
                <a:solidFill>
                  <a:schemeClr val="accent6">
                    <a:lumMod val="60000"/>
                    <a:lumOff val="40000"/>
                  </a:schemeClr>
                </a:solidFill>
              </a:rPr>
              <a:t>1. </a:t>
            </a:r>
            <a:r>
              <a:rPr lang="id-ID" sz="2800" b="1" dirty="0" smtClean="0">
                <a:solidFill>
                  <a:schemeClr val="accent6">
                    <a:lumMod val="60000"/>
                    <a:lumOff val="40000"/>
                  </a:schemeClr>
                </a:solidFill>
              </a:rPr>
              <a:t>Otoritas Kharismatik</a:t>
            </a:r>
            <a:endParaRPr lang="id-ID" sz="2800" dirty="0" smtClean="0">
              <a:solidFill>
                <a:schemeClr val="accent6">
                  <a:lumMod val="60000"/>
                  <a:lumOff val="40000"/>
                </a:schemeClr>
              </a:solidFill>
            </a:endParaRPr>
          </a:p>
          <a:p>
            <a:pPr lvl="0"/>
            <a:r>
              <a:rPr lang="id-ID" sz="2400" dirty="0"/>
              <a:t>Kharisma (wibawa) </a:t>
            </a:r>
            <a:r>
              <a:rPr lang="ig-NG" sz="2400" dirty="0" smtClean="0"/>
              <a:t>adalah</a:t>
            </a:r>
            <a:r>
              <a:rPr lang="en-US" sz="2400" dirty="0" smtClean="0"/>
              <a:t> </a:t>
            </a:r>
            <a:r>
              <a:rPr lang="id-ID" sz="2400" dirty="0" smtClean="0"/>
              <a:t>sebuah </a:t>
            </a:r>
            <a:r>
              <a:rPr lang="id-ID" sz="2400" dirty="0"/>
              <a:t>kualitas yang tak kasat mata namun auranya </a:t>
            </a:r>
            <a:r>
              <a:rPr lang="ibb-NG" sz="2400" dirty="0" smtClean="0"/>
              <a:t>dapat dirasakan bagi mereka </a:t>
            </a:r>
            <a:r>
              <a:rPr lang="id-ID" sz="2400" dirty="0" smtClean="0"/>
              <a:t>yang </a:t>
            </a:r>
            <a:r>
              <a:rPr lang="ibb-NG" sz="2400" dirty="0" smtClean="0"/>
              <a:t>memimpin. </a:t>
            </a:r>
          </a:p>
          <a:p>
            <a:pPr lvl="0"/>
            <a:r>
              <a:rPr lang="en-US" sz="2400" dirty="0"/>
              <a:t>K</a:t>
            </a:r>
            <a:r>
              <a:rPr lang="id-ID" sz="2400" dirty="0" smtClean="0"/>
              <a:t>epatuhan </a:t>
            </a:r>
            <a:r>
              <a:rPr lang="en-US" sz="2400" dirty="0" smtClean="0"/>
              <a:t> </a:t>
            </a:r>
            <a:r>
              <a:rPr lang="ibb-NG" sz="2400" dirty="0" smtClean="0"/>
              <a:t>didasarkan pada kharisma seseorang </a:t>
            </a:r>
            <a:r>
              <a:rPr lang="id-ID" sz="2400" dirty="0" smtClean="0"/>
              <a:t>ya</a:t>
            </a:r>
            <a:r>
              <a:rPr lang="en-US" sz="2400" dirty="0" smtClean="0"/>
              <a:t>ng</a:t>
            </a:r>
            <a:r>
              <a:rPr lang="id-ID" sz="2400" dirty="0" smtClean="0"/>
              <a:t> memiliki beberapa kesucian/ karakteristik </a:t>
            </a:r>
            <a:r>
              <a:rPr lang="ibb-NG" sz="2400" dirty="0" smtClean="0"/>
              <a:t>teretentu</a:t>
            </a:r>
            <a:r>
              <a:rPr lang="en-US" sz="2400" dirty="0" smtClean="0"/>
              <a:t>.</a:t>
            </a:r>
            <a:endParaRPr lang="id-ID" sz="2400" dirty="0" smtClean="0"/>
          </a:p>
          <a:p>
            <a:pPr lvl="0"/>
            <a:r>
              <a:rPr lang="id-ID" sz="2400" dirty="0" smtClean="0"/>
              <a:t>Seseorang yang memiliki </a:t>
            </a:r>
            <a:r>
              <a:rPr lang="ibb-NG" sz="2400" dirty="0" smtClean="0"/>
              <a:t>kharisma</a:t>
            </a:r>
            <a:r>
              <a:rPr lang="en-US" sz="2400" dirty="0" smtClean="0"/>
              <a:t> </a:t>
            </a:r>
            <a:r>
              <a:rPr lang="id-ID" sz="2400" dirty="0" smtClean="0"/>
              <a:t>akan dianggap seb</a:t>
            </a:r>
            <a:r>
              <a:rPr lang="en-US" sz="2400" dirty="0" smtClean="0"/>
              <a:t>a</a:t>
            </a:r>
            <a:r>
              <a:rPr lang="id-ID" sz="2400" dirty="0" smtClean="0"/>
              <a:t>gai petanda bahwa dia memiliki kualifikasi untuk menjadi pemimpin mereka</a:t>
            </a:r>
          </a:p>
          <a:p>
            <a:pPr lvl="0"/>
            <a:r>
              <a:rPr lang="id-ID" sz="2400" dirty="0" smtClean="0"/>
              <a:t>Tipe otoritas ini ideal untuk kehidupan masyarakat yang sederhana</a:t>
            </a:r>
          </a:p>
          <a:p>
            <a:pPr lvl="0"/>
            <a:r>
              <a:rPr lang="id-ID" sz="2400" dirty="0" smtClean="0"/>
              <a:t>Organisasi pemerintah dengan tipe otoritas ini </a:t>
            </a:r>
            <a:r>
              <a:rPr lang="ibb-NG" sz="2400" dirty="0" smtClean="0"/>
              <a:t>sangat </a:t>
            </a:r>
            <a:r>
              <a:rPr lang="id-ID" sz="2400" dirty="0" smtClean="0"/>
              <a:t>rapuh karena ketergantungan terhadap figure</a:t>
            </a:r>
            <a:r>
              <a:rPr lang="en-US" sz="2400" dirty="0" smtClean="0"/>
              <a:t> </a:t>
            </a:r>
            <a:r>
              <a:rPr lang="ibb-NG" sz="2400" dirty="0" smtClean="0"/>
              <a:t>tertentu</a:t>
            </a:r>
            <a:r>
              <a:rPr lang="id-ID" sz="2400" dirty="0" smtClean="0"/>
              <a:t>.</a:t>
            </a:r>
          </a:p>
          <a:p>
            <a:endParaRPr lang="id-ID" dirty="0"/>
          </a:p>
        </p:txBody>
      </p:sp>
    </p:spTree>
    <p:extLst>
      <p:ext uri="{BB962C8B-B14F-4D97-AF65-F5344CB8AC3E}">
        <p14:creationId xmlns:p14="http://schemas.microsoft.com/office/powerpoint/2010/main" val="102085837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a:p>
        </p:txBody>
      </p:sp>
      <p:sp>
        <p:nvSpPr>
          <p:cNvPr id="3" name="Content Placeholder 2"/>
          <p:cNvSpPr>
            <a:spLocks noGrp="1"/>
          </p:cNvSpPr>
          <p:nvPr>
            <p:ph idx="1"/>
          </p:nvPr>
        </p:nvSpPr>
        <p:spPr/>
        <p:txBody>
          <a:bodyPr/>
          <a:lstStyle/>
          <a:p>
            <a:pPr marL="0" lvl="0" indent="0">
              <a:buNone/>
            </a:pPr>
            <a:r>
              <a:rPr lang="en-US" sz="3200" b="1" noProof="1" smtClean="0">
                <a:solidFill>
                  <a:schemeClr val="accent6">
                    <a:lumMod val="60000"/>
                    <a:lumOff val="40000"/>
                  </a:schemeClr>
                </a:solidFill>
              </a:rPr>
              <a:t>2. </a:t>
            </a:r>
            <a:r>
              <a:rPr lang="id-ID" sz="3200" b="1" noProof="1" smtClean="0">
                <a:solidFill>
                  <a:schemeClr val="accent6">
                    <a:lumMod val="60000"/>
                    <a:lumOff val="40000"/>
                  </a:schemeClr>
                </a:solidFill>
              </a:rPr>
              <a:t>Otoritas Tradisional</a:t>
            </a:r>
            <a:endParaRPr lang="id-ID" sz="3200" noProof="1" smtClean="0">
              <a:solidFill>
                <a:schemeClr val="accent6">
                  <a:lumMod val="60000"/>
                  <a:lumOff val="40000"/>
                </a:schemeClr>
              </a:solidFill>
            </a:endParaRPr>
          </a:p>
          <a:p>
            <a:r>
              <a:rPr lang="id-ID" sz="2800" noProof="1"/>
              <a:t>Kesetiaan pada adat istiadat menjadi nilai yang diutamakan</a:t>
            </a:r>
            <a:r>
              <a:rPr lang="en-US" sz="2800" noProof="1"/>
              <a:t>.</a:t>
            </a:r>
            <a:endParaRPr lang="id-ID" sz="2800" noProof="1"/>
          </a:p>
          <a:p>
            <a:pPr lvl="0"/>
            <a:r>
              <a:rPr lang="en-US" sz="2800" noProof="1" smtClean="0"/>
              <a:t>Kepatuhan didasarkan</a:t>
            </a:r>
            <a:r>
              <a:rPr lang="id-ID" sz="2800" noProof="1" smtClean="0"/>
              <a:t> </a:t>
            </a:r>
            <a:r>
              <a:rPr lang="en-US" sz="2800" noProof="1" smtClean="0"/>
              <a:t>p</a:t>
            </a:r>
            <a:r>
              <a:rPr lang="id-ID" sz="2800" noProof="1" smtClean="0"/>
              <a:t>ada rasa hormat terhadap pola-pola lama yang telah mapan</a:t>
            </a:r>
            <a:r>
              <a:rPr lang="en-US" sz="2800" noProof="1" smtClean="0"/>
              <a:t>.</a:t>
            </a:r>
            <a:endParaRPr lang="id-ID" sz="2800" noProof="1" smtClean="0"/>
          </a:p>
          <a:p>
            <a:pPr lvl="0"/>
            <a:r>
              <a:rPr lang="id-ID" sz="2800" noProof="1" smtClean="0"/>
              <a:t>Legitimasi diraih karena perannya sebagai penjaga dan penerus tradisi</a:t>
            </a:r>
            <a:r>
              <a:rPr lang="en-US" sz="2800" noProof="1" smtClean="0"/>
              <a:t>.</a:t>
            </a:r>
            <a:endParaRPr lang="id-ID" sz="2800" noProof="1" smtClean="0"/>
          </a:p>
          <a:p>
            <a:pPr lvl="0"/>
            <a:r>
              <a:rPr lang="id-ID" sz="2800" noProof="1" smtClean="0"/>
              <a:t>Kerja birokrasi dengan dasar adat istiadat akan </a:t>
            </a:r>
            <a:r>
              <a:rPr lang="en-US" sz="2800" noProof="1" smtClean="0"/>
              <a:t>kesulitan</a:t>
            </a:r>
            <a:r>
              <a:rPr lang="id-ID" sz="2800" noProof="1" smtClean="0"/>
              <a:t> menghadapi masalah baru</a:t>
            </a:r>
          </a:p>
          <a:p>
            <a:endParaRPr lang="id-ID" noProof="1"/>
          </a:p>
        </p:txBody>
      </p:sp>
    </p:spTree>
    <p:extLst>
      <p:ext uri="{BB962C8B-B14F-4D97-AF65-F5344CB8AC3E}">
        <p14:creationId xmlns:p14="http://schemas.microsoft.com/office/powerpoint/2010/main" val="53129518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a:p>
        </p:txBody>
      </p:sp>
      <p:sp>
        <p:nvSpPr>
          <p:cNvPr id="3" name="Content Placeholder 2"/>
          <p:cNvSpPr>
            <a:spLocks noGrp="1"/>
          </p:cNvSpPr>
          <p:nvPr>
            <p:ph idx="1"/>
          </p:nvPr>
        </p:nvSpPr>
        <p:spPr/>
        <p:txBody>
          <a:bodyPr>
            <a:noAutofit/>
          </a:bodyPr>
          <a:lstStyle/>
          <a:p>
            <a:pPr marL="0" lvl="0" indent="0">
              <a:buNone/>
            </a:pPr>
            <a:r>
              <a:rPr lang="id-ID" sz="3200" b="1" noProof="1" smtClean="0">
                <a:solidFill>
                  <a:schemeClr val="accent6">
                    <a:lumMod val="60000"/>
                    <a:lumOff val="40000"/>
                  </a:schemeClr>
                </a:solidFill>
              </a:rPr>
              <a:t>3. Otoritas Legal</a:t>
            </a:r>
          </a:p>
          <a:p>
            <a:pPr lvl="0"/>
            <a:r>
              <a:rPr lang="id-ID" sz="2800" noProof="1" smtClean="0"/>
              <a:t>Kepatuhan dan kesediaan lebih didasarkan pada aturan-aturan yang disusun berdasarkan pada prnsip-prinsip dan cara-cara rasional</a:t>
            </a:r>
            <a:r>
              <a:rPr lang="en-US" sz="2800" noProof="1" smtClean="0"/>
              <a:t>.</a:t>
            </a:r>
            <a:endParaRPr lang="id-ID" sz="2800" noProof="1" smtClean="0"/>
          </a:p>
          <a:p>
            <a:pPr lvl="0"/>
            <a:r>
              <a:rPr lang="id-ID" sz="2800" noProof="1" smtClean="0"/>
              <a:t>Birokrasi dalam tipe ini berfungsi untuk menjalankan aturan-aturan hukum demi penyelarasan gerak langkah seluruh elemen masyarkat</a:t>
            </a:r>
            <a:r>
              <a:rPr lang="en-US" sz="2800" noProof="1" smtClean="0"/>
              <a:t>.</a:t>
            </a:r>
            <a:endParaRPr lang="id-ID" sz="2800" noProof="1" smtClean="0"/>
          </a:p>
          <a:p>
            <a:pPr lvl="0"/>
            <a:r>
              <a:rPr lang="id-ID" sz="2800" noProof="1" smtClean="0"/>
              <a:t>Birokrasi hanya instrumen untuk mengkoordinasikan pekerjaan dari banyak orang.</a:t>
            </a:r>
          </a:p>
          <a:p>
            <a:endParaRPr lang="id-ID" sz="2800" b="1" noProof="1"/>
          </a:p>
        </p:txBody>
      </p:sp>
    </p:spTree>
    <p:extLst>
      <p:ext uri="{BB962C8B-B14F-4D97-AF65-F5344CB8AC3E}">
        <p14:creationId xmlns:p14="http://schemas.microsoft.com/office/powerpoint/2010/main" val="531993441"/>
      </p:ext>
    </p:extLst>
  </p:cSld>
  <p:clrMapOvr>
    <a:masterClrMapping/>
  </p:clrMapOvr>
</p:sld>
</file>

<file path=ppt/theme/theme1.xml><?xml version="1.0" encoding="utf-8"?>
<a:theme xmlns:a="http://schemas.openxmlformats.org/drawingml/2006/main" name="Retrospect">
  <a:themeElements>
    <a:clrScheme name="Red Orange">
      <a:dk1>
        <a:sysClr val="windowText" lastClr="000000"/>
      </a:dk1>
      <a:lt1>
        <a:sysClr val="window" lastClr="FFFFFF"/>
      </a:lt1>
      <a:dk2>
        <a:srgbClr val="505046"/>
      </a:dk2>
      <a:lt2>
        <a:srgbClr val="EEECE1"/>
      </a:lt2>
      <a:accent1>
        <a:srgbClr val="E84C22"/>
      </a:accent1>
      <a:accent2>
        <a:srgbClr val="FFBD47"/>
      </a:accent2>
      <a:accent3>
        <a:srgbClr val="B64926"/>
      </a:accent3>
      <a:accent4>
        <a:srgbClr val="FF8427"/>
      </a:accent4>
      <a:accent5>
        <a:srgbClr val="CC9900"/>
      </a:accent5>
      <a:accent6>
        <a:srgbClr val="B22600"/>
      </a:accent6>
      <a:hlink>
        <a:srgbClr val="CC9900"/>
      </a:hlink>
      <a:folHlink>
        <a:srgbClr val="666699"/>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E3DA18C2-75F1-4980-A5F0-165F6F71DE6D}"/>
    </a:ext>
  </a:extLst>
</a:theme>
</file>

<file path=docProps/app.xml><?xml version="1.0" encoding="utf-8"?>
<Properties xmlns="http://schemas.openxmlformats.org/officeDocument/2006/extended-properties" xmlns:vt="http://schemas.openxmlformats.org/officeDocument/2006/docPropsVTypes">
  <Template>Retrospect</Template>
  <TotalTime>1915</TotalTime>
  <Words>2012</Words>
  <Application>Microsoft Office PowerPoint</Application>
  <PresentationFormat>Widescreen</PresentationFormat>
  <Paragraphs>116</Paragraphs>
  <Slides>20</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20</vt:i4>
      </vt:variant>
    </vt:vector>
  </HeadingPairs>
  <TitlesOfParts>
    <vt:vector size="23" baseType="lpstr">
      <vt:lpstr>Calibri</vt:lpstr>
      <vt:lpstr>Calibri Light</vt:lpstr>
      <vt:lpstr>Retrospect</vt:lpstr>
      <vt:lpstr>Pendekatan, Teori, Mazhab dan Model Birokrasi</vt:lpstr>
      <vt:lpstr>Defenisi Birokrasi Menurut Para Ahli</vt:lpstr>
      <vt:lpstr>Mazhab-Mazhab dalam Birokrasi</vt:lpstr>
      <vt:lpstr>PowerPoint Presentation</vt:lpstr>
      <vt:lpstr>PowerPoint Presentation</vt:lpstr>
      <vt:lpstr>2 Pendekatan yang Saling Bersebrangan dalam Memahami Birokrasi</vt:lpstr>
      <vt:lpstr>Otoritas dalam Birokrasi</vt:lpstr>
      <vt:lpstr>PowerPoint Presentation</vt:lpstr>
      <vt:lpstr>PowerPoint Presentation</vt:lpstr>
      <vt:lpstr>Teori-Teori dalam Pembentukan Birokrasi di Berbagai Negara</vt:lpstr>
      <vt:lpstr>Teori rational-administrative model</vt:lpstr>
      <vt:lpstr>Teori power block model</vt:lpstr>
      <vt:lpstr>Teori bureaucratic oversupply model</vt:lpstr>
      <vt:lpstr>Teori new public service</vt:lpstr>
      <vt:lpstr>Prinsip Dasar Paradigma New Public Service</vt:lpstr>
      <vt:lpstr>Model-Model Birokrasi</vt:lpstr>
      <vt:lpstr>Model Weberian</vt:lpstr>
      <vt:lpstr>Model Parkinsonisme</vt:lpstr>
      <vt:lpstr>Model Jacksonian </vt:lpstr>
      <vt:lpstr>Model Orwellian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Pendekatan, Teori, Mahzab dan Model Birokrasi</dc:title>
  <dc:creator>USER</dc:creator>
  <cp:lastModifiedBy>USER</cp:lastModifiedBy>
  <cp:revision>23</cp:revision>
  <dcterms:created xsi:type="dcterms:W3CDTF">2022-03-06T23:55:15Z</dcterms:created>
  <dcterms:modified xsi:type="dcterms:W3CDTF">2022-03-29T15:26:31Z</dcterms:modified>
</cp:coreProperties>
</file>