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FCBA7E-A112-40D1-A3A0-F001756020CF}">
          <p14:sldIdLst>
            <p14:sldId id="256"/>
            <p14:sldId id="257"/>
            <p14:sldId id="258"/>
            <p14:sldId id="259"/>
            <p14:sldId id="260"/>
            <p14:sldId id="261"/>
            <p14:sldId id="262"/>
            <p14:sldId id="263"/>
            <p14:sldId id="264"/>
            <p14:sldId id="266"/>
          </p14:sldIdLst>
        </p14:section>
        <p14:section name="Untitled Section" id="{F8464C8D-E573-4695-924A-2F6CD1BA1E78}">
          <p14:sldIdLst>
            <p14:sldId id="265"/>
            <p14:sldId id="267"/>
            <p14:sldId id="268"/>
            <p14:sldId id="269"/>
            <p14:sldId id="270"/>
            <p14:sldId id="271"/>
            <p14:sldId id="272"/>
            <p14:sldId id="273"/>
            <p14:sldId id="27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D5FAB1-7B16-4FEA-9BAB-B20A31029FC6}" type="doc">
      <dgm:prSet loTypeId="urn:microsoft.com/office/officeart/2005/8/layout/cycle3" loCatId="cycle" qsTypeId="urn:microsoft.com/office/officeart/2005/8/quickstyle/simple5" qsCatId="simple" csTypeId="urn:microsoft.com/office/officeart/2005/8/colors/colorful1" csCatId="colorful" phldr="1"/>
      <dgm:spPr/>
      <dgm:t>
        <a:bodyPr/>
        <a:lstStyle/>
        <a:p>
          <a:endParaRPr lang="id-ID"/>
        </a:p>
      </dgm:t>
    </dgm:pt>
    <dgm:pt modelId="{C2B13589-38BC-4D8C-88D2-DCCF91714178}">
      <dgm:prSet phldrT="[Text]"/>
      <dgm:spPr/>
      <dgm:t>
        <a:bodyPr/>
        <a:lstStyle/>
        <a:p>
          <a:r>
            <a:rPr lang="en-US" dirty="0" smtClean="0"/>
            <a:t>Policy Problem</a:t>
          </a:r>
          <a:endParaRPr lang="id-ID" dirty="0"/>
        </a:p>
      </dgm:t>
    </dgm:pt>
    <dgm:pt modelId="{094707DC-3471-4D2D-8D0B-435C9261E34E}" type="parTrans" cxnId="{2553ECBE-8A38-48F4-AB55-AA9E2CCF98CE}">
      <dgm:prSet/>
      <dgm:spPr/>
      <dgm:t>
        <a:bodyPr/>
        <a:lstStyle/>
        <a:p>
          <a:endParaRPr lang="id-ID"/>
        </a:p>
      </dgm:t>
    </dgm:pt>
    <dgm:pt modelId="{6138936D-61F2-4622-96ED-5A60EF6661A8}" type="sibTrans" cxnId="{2553ECBE-8A38-48F4-AB55-AA9E2CCF98CE}">
      <dgm:prSet>
        <dgm:style>
          <a:lnRef idx="0">
            <a:schemeClr val="accent5"/>
          </a:lnRef>
          <a:fillRef idx="3">
            <a:schemeClr val="accent5"/>
          </a:fillRef>
          <a:effectRef idx="3">
            <a:schemeClr val="accent5"/>
          </a:effectRef>
          <a:fontRef idx="minor">
            <a:schemeClr val="lt1"/>
          </a:fontRef>
        </dgm:style>
      </dgm:prSet>
      <dgm:spPr/>
      <dgm:t>
        <a:bodyPr/>
        <a:lstStyle/>
        <a:p>
          <a:endParaRPr lang="id-ID"/>
        </a:p>
      </dgm:t>
    </dgm:pt>
    <dgm:pt modelId="{9875F881-3746-46F2-88D0-3DC66F5D46E7}">
      <dgm:prSet phldrT="[Text]"/>
      <dgm:spPr/>
      <dgm:t>
        <a:bodyPr/>
        <a:lstStyle/>
        <a:p>
          <a:r>
            <a:rPr lang="en-US" dirty="0" smtClean="0"/>
            <a:t>Policy Making</a:t>
          </a:r>
          <a:endParaRPr lang="id-ID" dirty="0"/>
        </a:p>
      </dgm:t>
    </dgm:pt>
    <dgm:pt modelId="{BDC385C8-D2D7-4CD9-83C6-D2BE5206CC98}" type="parTrans" cxnId="{E7EB8FDE-2778-4222-AF64-39ACD0537AA6}">
      <dgm:prSet/>
      <dgm:spPr/>
      <dgm:t>
        <a:bodyPr/>
        <a:lstStyle/>
        <a:p>
          <a:endParaRPr lang="id-ID"/>
        </a:p>
      </dgm:t>
    </dgm:pt>
    <dgm:pt modelId="{DF249BE5-EC65-4422-8FB2-14D56D658011}" type="sibTrans" cxnId="{E7EB8FDE-2778-4222-AF64-39ACD0537AA6}">
      <dgm:prSet/>
      <dgm:spPr/>
      <dgm:t>
        <a:bodyPr/>
        <a:lstStyle/>
        <a:p>
          <a:endParaRPr lang="id-ID"/>
        </a:p>
      </dgm:t>
    </dgm:pt>
    <dgm:pt modelId="{52864A0D-D622-4F66-AF9A-BC104E15F625}">
      <dgm:prSet phldrT="[Text]"/>
      <dgm:spPr/>
      <dgm:t>
        <a:bodyPr/>
        <a:lstStyle/>
        <a:p>
          <a:r>
            <a:rPr lang="en-US" dirty="0" smtClean="0"/>
            <a:t>Policy Implementation</a:t>
          </a:r>
          <a:endParaRPr lang="id-ID" dirty="0"/>
        </a:p>
      </dgm:t>
    </dgm:pt>
    <dgm:pt modelId="{E4A3DF59-1683-4196-B167-E670F565EB19}" type="parTrans" cxnId="{068D92B1-939F-4156-9382-60B0161B3831}">
      <dgm:prSet/>
      <dgm:spPr/>
      <dgm:t>
        <a:bodyPr/>
        <a:lstStyle/>
        <a:p>
          <a:endParaRPr lang="id-ID"/>
        </a:p>
      </dgm:t>
    </dgm:pt>
    <dgm:pt modelId="{8968E10C-DDAD-4EEC-B160-4FD3472BBE05}" type="sibTrans" cxnId="{068D92B1-939F-4156-9382-60B0161B3831}">
      <dgm:prSet/>
      <dgm:spPr/>
      <dgm:t>
        <a:bodyPr/>
        <a:lstStyle/>
        <a:p>
          <a:endParaRPr lang="id-ID"/>
        </a:p>
      </dgm:t>
    </dgm:pt>
    <dgm:pt modelId="{B21FE5D6-FCEB-4E67-9760-952A9FD374BA}">
      <dgm:prSet phldrT="[Text]"/>
      <dgm:spPr/>
      <dgm:t>
        <a:bodyPr/>
        <a:lstStyle/>
        <a:p>
          <a:r>
            <a:rPr lang="en-US" dirty="0" smtClean="0"/>
            <a:t>Policy Monitoring &amp; Control</a:t>
          </a:r>
          <a:endParaRPr lang="id-ID" dirty="0"/>
        </a:p>
      </dgm:t>
    </dgm:pt>
    <dgm:pt modelId="{C2590B07-6D3A-42E1-958C-6948549EC25D}" type="parTrans" cxnId="{BE654393-DBEB-4B6E-BC36-D6C0FF1269A7}">
      <dgm:prSet/>
      <dgm:spPr/>
      <dgm:t>
        <a:bodyPr/>
        <a:lstStyle/>
        <a:p>
          <a:endParaRPr lang="id-ID"/>
        </a:p>
      </dgm:t>
    </dgm:pt>
    <dgm:pt modelId="{335847E3-38B4-4344-B8CB-91A1E236D7AE}" type="sibTrans" cxnId="{BE654393-DBEB-4B6E-BC36-D6C0FF1269A7}">
      <dgm:prSet/>
      <dgm:spPr/>
      <dgm:t>
        <a:bodyPr/>
        <a:lstStyle/>
        <a:p>
          <a:endParaRPr lang="id-ID"/>
        </a:p>
      </dgm:t>
    </dgm:pt>
    <dgm:pt modelId="{0B3C88F9-FEA2-4041-BB84-105CE4E9F753}">
      <dgm:prSet phldrT="[Text]"/>
      <dgm:spPr/>
      <dgm:t>
        <a:bodyPr/>
        <a:lstStyle/>
        <a:p>
          <a:r>
            <a:rPr lang="en-US" dirty="0" smtClean="0"/>
            <a:t>Policy Evaluation</a:t>
          </a:r>
          <a:endParaRPr lang="id-ID" dirty="0"/>
        </a:p>
      </dgm:t>
    </dgm:pt>
    <dgm:pt modelId="{92CE8EDB-5663-4383-AAB4-86F2073F74CF}" type="parTrans" cxnId="{DE882E2B-567D-42E5-869E-95F8D62314AE}">
      <dgm:prSet/>
      <dgm:spPr/>
      <dgm:t>
        <a:bodyPr/>
        <a:lstStyle/>
        <a:p>
          <a:endParaRPr lang="id-ID"/>
        </a:p>
      </dgm:t>
    </dgm:pt>
    <dgm:pt modelId="{F98C5EB3-928C-40F6-9001-F22F1260CCE2}" type="sibTrans" cxnId="{DE882E2B-567D-42E5-869E-95F8D62314AE}">
      <dgm:prSet/>
      <dgm:spPr/>
      <dgm:t>
        <a:bodyPr/>
        <a:lstStyle/>
        <a:p>
          <a:endParaRPr lang="id-ID"/>
        </a:p>
      </dgm:t>
    </dgm:pt>
    <dgm:pt modelId="{A229C5C0-8B69-494F-9F14-646920351ADC}">
      <dgm:prSet phldrT="[Text]"/>
      <dgm:spPr/>
      <dgm:t>
        <a:bodyPr/>
        <a:lstStyle/>
        <a:p>
          <a:r>
            <a:rPr lang="en-US" dirty="0" smtClean="0"/>
            <a:t>Policy Outcomes</a:t>
          </a:r>
          <a:endParaRPr lang="id-ID" dirty="0"/>
        </a:p>
      </dgm:t>
    </dgm:pt>
    <dgm:pt modelId="{1CD2DD4D-61AF-40AE-AED7-322B345A978A}" type="parTrans" cxnId="{BD73E67A-508C-482C-84A7-920BDC9FFBD1}">
      <dgm:prSet/>
      <dgm:spPr/>
      <dgm:t>
        <a:bodyPr/>
        <a:lstStyle/>
        <a:p>
          <a:endParaRPr lang="id-ID"/>
        </a:p>
      </dgm:t>
    </dgm:pt>
    <dgm:pt modelId="{E8B45950-DDAB-4B07-AB62-860C5A0A687D}" type="sibTrans" cxnId="{BD73E67A-508C-482C-84A7-920BDC9FFBD1}">
      <dgm:prSet/>
      <dgm:spPr/>
      <dgm:t>
        <a:bodyPr/>
        <a:lstStyle/>
        <a:p>
          <a:endParaRPr lang="id-ID"/>
        </a:p>
      </dgm:t>
    </dgm:pt>
    <dgm:pt modelId="{BC96B219-5A9E-420D-8984-9D9B62A5DC46}">
      <dgm:prSet phldrT="[Text]"/>
      <dgm:spPr/>
      <dgm:t>
        <a:bodyPr/>
        <a:lstStyle/>
        <a:p>
          <a:r>
            <a:rPr lang="en-US" dirty="0" smtClean="0"/>
            <a:t>Policy Impact</a:t>
          </a:r>
          <a:endParaRPr lang="id-ID" dirty="0"/>
        </a:p>
      </dgm:t>
    </dgm:pt>
    <dgm:pt modelId="{43D7CF58-FDAB-4C7F-82EC-4BDD6313CE0D}" type="parTrans" cxnId="{9B3AD109-5513-4FD9-80DE-446D776D4452}">
      <dgm:prSet/>
      <dgm:spPr/>
      <dgm:t>
        <a:bodyPr/>
        <a:lstStyle/>
        <a:p>
          <a:endParaRPr lang="id-ID"/>
        </a:p>
      </dgm:t>
    </dgm:pt>
    <dgm:pt modelId="{1C64FD62-3977-4921-A601-81DCC8F0953B}" type="sibTrans" cxnId="{9B3AD109-5513-4FD9-80DE-446D776D4452}">
      <dgm:prSet/>
      <dgm:spPr/>
      <dgm:t>
        <a:bodyPr/>
        <a:lstStyle/>
        <a:p>
          <a:endParaRPr lang="id-ID"/>
        </a:p>
      </dgm:t>
    </dgm:pt>
    <dgm:pt modelId="{BFE6B5C5-13EE-44CD-B946-96CE981A2053}" type="pres">
      <dgm:prSet presAssocID="{D9D5FAB1-7B16-4FEA-9BAB-B20A31029FC6}" presName="Name0" presStyleCnt="0">
        <dgm:presLayoutVars>
          <dgm:dir/>
          <dgm:resizeHandles val="exact"/>
        </dgm:presLayoutVars>
      </dgm:prSet>
      <dgm:spPr/>
    </dgm:pt>
    <dgm:pt modelId="{A7E9F34A-E82F-456C-B9F3-04A7E9A7BC89}" type="pres">
      <dgm:prSet presAssocID="{D9D5FAB1-7B16-4FEA-9BAB-B20A31029FC6}" presName="cycle" presStyleCnt="0"/>
      <dgm:spPr/>
    </dgm:pt>
    <dgm:pt modelId="{956C01AA-33A6-4A9C-816F-1449D98313F3}" type="pres">
      <dgm:prSet presAssocID="{C2B13589-38BC-4D8C-88D2-DCCF91714178}" presName="nodeFirstNode" presStyleLbl="node1" presStyleIdx="0" presStyleCnt="7">
        <dgm:presLayoutVars>
          <dgm:bulletEnabled val="1"/>
        </dgm:presLayoutVars>
      </dgm:prSet>
      <dgm:spPr/>
      <dgm:t>
        <a:bodyPr/>
        <a:lstStyle/>
        <a:p>
          <a:endParaRPr lang="id-ID"/>
        </a:p>
      </dgm:t>
    </dgm:pt>
    <dgm:pt modelId="{5353443C-7D6F-4CF6-A488-41D2E6F80347}" type="pres">
      <dgm:prSet presAssocID="{6138936D-61F2-4622-96ED-5A60EF6661A8}" presName="sibTransFirstNode" presStyleLbl="bgShp" presStyleIdx="0" presStyleCnt="1"/>
      <dgm:spPr/>
    </dgm:pt>
    <dgm:pt modelId="{DE7CBD70-AF81-4B34-AFB5-AFA0FB8E144F}" type="pres">
      <dgm:prSet presAssocID="{9875F881-3746-46F2-88D0-3DC66F5D46E7}" presName="nodeFollowingNodes" presStyleLbl="node1" presStyleIdx="1" presStyleCnt="7">
        <dgm:presLayoutVars>
          <dgm:bulletEnabled val="1"/>
        </dgm:presLayoutVars>
      </dgm:prSet>
      <dgm:spPr/>
    </dgm:pt>
    <dgm:pt modelId="{311AE380-104A-406A-B5F1-73779F55B12C}" type="pres">
      <dgm:prSet presAssocID="{52864A0D-D622-4F66-AF9A-BC104E15F625}" presName="nodeFollowingNodes" presStyleLbl="node1" presStyleIdx="2" presStyleCnt="7">
        <dgm:presLayoutVars>
          <dgm:bulletEnabled val="1"/>
        </dgm:presLayoutVars>
      </dgm:prSet>
      <dgm:spPr/>
      <dgm:t>
        <a:bodyPr/>
        <a:lstStyle/>
        <a:p>
          <a:endParaRPr lang="id-ID"/>
        </a:p>
      </dgm:t>
    </dgm:pt>
    <dgm:pt modelId="{AD654724-9C26-4EA0-B427-47A3ADEC0DC4}" type="pres">
      <dgm:prSet presAssocID="{B21FE5D6-FCEB-4E67-9760-952A9FD374BA}" presName="nodeFollowingNodes" presStyleLbl="node1" presStyleIdx="3" presStyleCnt="7">
        <dgm:presLayoutVars>
          <dgm:bulletEnabled val="1"/>
        </dgm:presLayoutVars>
      </dgm:prSet>
      <dgm:spPr/>
      <dgm:t>
        <a:bodyPr/>
        <a:lstStyle/>
        <a:p>
          <a:endParaRPr lang="id-ID"/>
        </a:p>
      </dgm:t>
    </dgm:pt>
    <dgm:pt modelId="{750C1557-09F9-4B51-9073-FB9A38B207BC}" type="pres">
      <dgm:prSet presAssocID="{0B3C88F9-FEA2-4041-BB84-105CE4E9F753}" presName="nodeFollowingNodes" presStyleLbl="node1" presStyleIdx="4" presStyleCnt="7">
        <dgm:presLayoutVars>
          <dgm:bulletEnabled val="1"/>
        </dgm:presLayoutVars>
      </dgm:prSet>
      <dgm:spPr/>
    </dgm:pt>
    <dgm:pt modelId="{E8FECEDD-2A51-4CD8-8CF4-94118E1B53AF}" type="pres">
      <dgm:prSet presAssocID="{A229C5C0-8B69-494F-9F14-646920351ADC}" presName="nodeFollowingNodes" presStyleLbl="node1" presStyleIdx="5" presStyleCnt="7">
        <dgm:presLayoutVars>
          <dgm:bulletEnabled val="1"/>
        </dgm:presLayoutVars>
      </dgm:prSet>
      <dgm:spPr/>
    </dgm:pt>
    <dgm:pt modelId="{275DC620-3007-4D9E-9F02-39C61916AA4C}" type="pres">
      <dgm:prSet presAssocID="{BC96B219-5A9E-420D-8984-9D9B62A5DC46}" presName="nodeFollowingNodes" presStyleLbl="node1" presStyleIdx="6" presStyleCnt="7">
        <dgm:presLayoutVars>
          <dgm:bulletEnabled val="1"/>
        </dgm:presLayoutVars>
      </dgm:prSet>
      <dgm:spPr/>
    </dgm:pt>
  </dgm:ptLst>
  <dgm:cxnLst>
    <dgm:cxn modelId="{155F50B1-E5A0-4565-80A1-9AE0E68B5EE2}" type="presOf" srcId="{52864A0D-D622-4F66-AF9A-BC104E15F625}" destId="{311AE380-104A-406A-B5F1-73779F55B12C}" srcOrd="0" destOrd="0" presId="urn:microsoft.com/office/officeart/2005/8/layout/cycle3"/>
    <dgm:cxn modelId="{02C02370-D77E-404A-995A-C32E4D928677}" type="presOf" srcId="{9875F881-3746-46F2-88D0-3DC66F5D46E7}" destId="{DE7CBD70-AF81-4B34-AFB5-AFA0FB8E144F}" srcOrd="0" destOrd="0" presId="urn:microsoft.com/office/officeart/2005/8/layout/cycle3"/>
    <dgm:cxn modelId="{F8D671B8-5DD3-4956-A256-4C00FEB19D09}" type="presOf" srcId="{D9D5FAB1-7B16-4FEA-9BAB-B20A31029FC6}" destId="{BFE6B5C5-13EE-44CD-B946-96CE981A2053}" srcOrd="0" destOrd="0" presId="urn:microsoft.com/office/officeart/2005/8/layout/cycle3"/>
    <dgm:cxn modelId="{DE882E2B-567D-42E5-869E-95F8D62314AE}" srcId="{D9D5FAB1-7B16-4FEA-9BAB-B20A31029FC6}" destId="{0B3C88F9-FEA2-4041-BB84-105CE4E9F753}" srcOrd="4" destOrd="0" parTransId="{92CE8EDB-5663-4383-AAB4-86F2073F74CF}" sibTransId="{F98C5EB3-928C-40F6-9001-F22F1260CCE2}"/>
    <dgm:cxn modelId="{9B3AD109-5513-4FD9-80DE-446D776D4452}" srcId="{D9D5FAB1-7B16-4FEA-9BAB-B20A31029FC6}" destId="{BC96B219-5A9E-420D-8984-9D9B62A5DC46}" srcOrd="6" destOrd="0" parTransId="{43D7CF58-FDAB-4C7F-82EC-4BDD6313CE0D}" sibTransId="{1C64FD62-3977-4921-A601-81DCC8F0953B}"/>
    <dgm:cxn modelId="{BD73E67A-508C-482C-84A7-920BDC9FFBD1}" srcId="{D9D5FAB1-7B16-4FEA-9BAB-B20A31029FC6}" destId="{A229C5C0-8B69-494F-9F14-646920351ADC}" srcOrd="5" destOrd="0" parTransId="{1CD2DD4D-61AF-40AE-AED7-322B345A978A}" sibTransId="{E8B45950-DDAB-4B07-AB62-860C5A0A687D}"/>
    <dgm:cxn modelId="{BE654393-DBEB-4B6E-BC36-D6C0FF1269A7}" srcId="{D9D5FAB1-7B16-4FEA-9BAB-B20A31029FC6}" destId="{B21FE5D6-FCEB-4E67-9760-952A9FD374BA}" srcOrd="3" destOrd="0" parTransId="{C2590B07-6D3A-42E1-958C-6948549EC25D}" sibTransId="{335847E3-38B4-4344-B8CB-91A1E236D7AE}"/>
    <dgm:cxn modelId="{2ED9280D-8BEB-4533-9815-61A754242F8B}" type="presOf" srcId="{6138936D-61F2-4622-96ED-5A60EF6661A8}" destId="{5353443C-7D6F-4CF6-A488-41D2E6F80347}" srcOrd="0" destOrd="0" presId="urn:microsoft.com/office/officeart/2005/8/layout/cycle3"/>
    <dgm:cxn modelId="{2553ECBE-8A38-48F4-AB55-AA9E2CCF98CE}" srcId="{D9D5FAB1-7B16-4FEA-9BAB-B20A31029FC6}" destId="{C2B13589-38BC-4D8C-88D2-DCCF91714178}" srcOrd="0" destOrd="0" parTransId="{094707DC-3471-4D2D-8D0B-435C9261E34E}" sibTransId="{6138936D-61F2-4622-96ED-5A60EF6661A8}"/>
    <dgm:cxn modelId="{AAC2760F-308F-44A3-9685-8308FBF7ACC0}" type="presOf" srcId="{A229C5C0-8B69-494F-9F14-646920351ADC}" destId="{E8FECEDD-2A51-4CD8-8CF4-94118E1B53AF}" srcOrd="0" destOrd="0" presId="urn:microsoft.com/office/officeart/2005/8/layout/cycle3"/>
    <dgm:cxn modelId="{068D92B1-939F-4156-9382-60B0161B3831}" srcId="{D9D5FAB1-7B16-4FEA-9BAB-B20A31029FC6}" destId="{52864A0D-D622-4F66-AF9A-BC104E15F625}" srcOrd="2" destOrd="0" parTransId="{E4A3DF59-1683-4196-B167-E670F565EB19}" sibTransId="{8968E10C-DDAD-4EEC-B160-4FD3472BBE05}"/>
    <dgm:cxn modelId="{D2EBA17F-2402-4630-B8A9-67C4C18401CA}" type="presOf" srcId="{B21FE5D6-FCEB-4E67-9760-952A9FD374BA}" destId="{AD654724-9C26-4EA0-B427-47A3ADEC0DC4}" srcOrd="0" destOrd="0" presId="urn:microsoft.com/office/officeart/2005/8/layout/cycle3"/>
    <dgm:cxn modelId="{E7EB8FDE-2778-4222-AF64-39ACD0537AA6}" srcId="{D9D5FAB1-7B16-4FEA-9BAB-B20A31029FC6}" destId="{9875F881-3746-46F2-88D0-3DC66F5D46E7}" srcOrd="1" destOrd="0" parTransId="{BDC385C8-D2D7-4CD9-83C6-D2BE5206CC98}" sibTransId="{DF249BE5-EC65-4422-8FB2-14D56D658011}"/>
    <dgm:cxn modelId="{629EF5CE-9C69-4EA2-8B5B-12A555A95221}" type="presOf" srcId="{0B3C88F9-FEA2-4041-BB84-105CE4E9F753}" destId="{750C1557-09F9-4B51-9073-FB9A38B207BC}" srcOrd="0" destOrd="0" presId="urn:microsoft.com/office/officeart/2005/8/layout/cycle3"/>
    <dgm:cxn modelId="{513351FD-D087-4284-8795-A9C4A5E240DE}" type="presOf" srcId="{BC96B219-5A9E-420D-8984-9D9B62A5DC46}" destId="{275DC620-3007-4D9E-9F02-39C61916AA4C}" srcOrd="0" destOrd="0" presId="urn:microsoft.com/office/officeart/2005/8/layout/cycle3"/>
    <dgm:cxn modelId="{9746D5A4-62BF-4F2B-B7A2-39BABC088064}" type="presOf" srcId="{C2B13589-38BC-4D8C-88D2-DCCF91714178}" destId="{956C01AA-33A6-4A9C-816F-1449D98313F3}" srcOrd="0" destOrd="0" presId="urn:microsoft.com/office/officeart/2005/8/layout/cycle3"/>
    <dgm:cxn modelId="{894A24CE-D9C6-4A70-A11F-CE3C552E0FAA}" type="presParOf" srcId="{BFE6B5C5-13EE-44CD-B946-96CE981A2053}" destId="{A7E9F34A-E82F-456C-B9F3-04A7E9A7BC89}" srcOrd="0" destOrd="0" presId="urn:microsoft.com/office/officeart/2005/8/layout/cycle3"/>
    <dgm:cxn modelId="{E62DAA06-870D-42F4-86F9-C9B8EBA7DB6A}" type="presParOf" srcId="{A7E9F34A-E82F-456C-B9F3-04A7E9A7BC89}" destId="{956C01AA-33A6-4A9C-816F-1449D98313F3}" srcOrd="0" destOrd="0" presId="urn:microsoft.com/office/officeart/2005/8/layout/cycle3"/>
    <dgm:cxn modelId="{41566D1A-806E-44F0-BEF2-A572EDD582DB}" type="presParOf" srcId="{A7E9F34A-E82F-456C-B9F3-04A7E9A7BC89}" destId="{5353443C-7D6F-4CF6-A488-41D2E6F80347}" srcOrd="1" destOrd="0" presId="urn:microsoft.com/office/officeart/2005/8/layout/cycle3"/>
    <dgm:cxn modelId="{3AEBE356-4C3A-45E2-8E43-743CA7E55453}" type="presParOf" srcId="{A7E9F34A-E82F-456C-B9F3-04A7E9A7BC89}" destId="{DE7CBD70-AF81-4B34-AFB5-AFA0FB8E144F}" srcOrd="2" destOrd="0" presId="urn:microsoft.com/office/officeart/2005/8/layout/cycle3"/>
    <dgm:cxn modelId="{C4FE7B76-5763-47AC-823C-78AD9AA00F89}" type="presParOf" srcId="{A7E9F34A-E82F-456C-B9F3-04A7E9A7BC89}" destId="{311AE380-104A-406A-B5F1-73779F55B12C}" srcOrd="3" destOrd="0" presId="urn:microsoft.com/office/officeart/2005/8/layout/cycle3"/>
    <dgm:cxn modelId="{89407826-ADCB-4714-889E-39FB36BABA39}" type="presParOf" srcId="{A7E9F34A-E82F-456C-B9F3-04A7E9A7BC89}" destId="{AD654724-9C26-4EA0-B427-47A3ADEC0DC4}" srcOrd="4" destOrd="0" presId="urn:microsoft.com/office/officeart/2005/8/layout/cycle3"/>
    <dgm:cxn modelId="{B6477C1F-A53A-4DF4-A4BF-6B99F33F1588}" type="presParOf" srcId="{A7E9F34A-E82F-456C-B9F3-04A7E9A7BC89}" destId="{750C1557-09F9-4B51-9073-FB9A38B207BC}" srcOrd="5" destOrd="0" presId="urn:microsoft.com/office/officeart/2005/8/layout/cycle3"/>
    <dgm:cxn modelId="{0E3B9A3D-66C1-4E11-8A04-10560C3072F8}" type="presParOf" srcId="{A7E9F34A-E82F-456C-B9F3-04A7E9A7BC89}" destId="{E8FECEDD-2A51-4CD8-8CF4-94118E1B53AF}" srcOrd="6" destOrd="0" presId="urn:microsoft.com/office/officeart/2005/8/layout/cycle3"/>
    <dgm:cxn modelId="{F4CC090A-5CC7-409B-8B94-567991D6E08E}" type="presParOf" srcId="{A7E9F34A-E82F-456C-B9F3-04A7E9A7BC89}" destId="{275DC620-3007-4D9E-9F02-39C61916AA4C}"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CFB822-9BB4-4D6A-9081-09B4E4964286}" type="doc">
      <dgm:prSet loTypeId="urn:microsoft.com/office/officeart/2005/8/layout/vList5" loCatId="list" qsTypeId="urn:microsoft.com/office/officeart/2005/8/quickstyle/simple5" qsCatId="simple" csTypeId="urn:microsoft.com/office/officeart/2005/8/colors/colorful5" csCatId="colorful" phldr="1"/>
      <dgm:spPr/>
      <dgm:t>
        <a:bodyPr/>
        <a:lstStyle/>
        <a:p>
          <a:endParaRPr lang="id-ID"/>
        </a:p>
      </dgm:t>
    </dgm:pt>
    <dgm:pt modelId="{7BF3ED4E-BF02-4A53-85BD-FC77471E397C}">
      <dgm:prSet phldrT="[Text]"/>
      <dgm:spPr/>
      <dgm:t>
        <a:bodyPr/>
        <a:lstStyle/>
        <a:p>
          <a:r>
            <a:rPr lang="ig-NG" noProof="0" dirty="0" smtClean="0"/>
            <a:t>Faktor Fisiologis</a:t>
          </a:r>
          <a:endParaRPr lang="ig-NG" noProof="0" dirty="0"/>
        </a:p>
      </dgm:t>
    </dgm:pt>
    <dgm:pt modelId="{3241E7C8-E38D-41FF-930E-191EBD26C029}" type="parTrans" cxnId="{301AE37A-A0C6-444C-BCD9-76B558557906}">
      <dgm:prSet/>
      <dgm:spPr/>
      <dgm:t>
        <a:bodyPr/>
        <a:lstStyle/>
        <a:p>
          <a:endParaRPr lang="id-ID"/>
        </a:p>
      </dgm:t>
    </dgm:pt>
    <dgm:pt modelId="{158399B3-34D7-4DCF-83FE-62B3D9E69F51}" type="sibTrans" cxnId="{301AE37A-A0C6-444C-BCD9-76B558557906}">
      <dgm:prSet/>
      <dgm:spPr/>
      <dgm:t>
        <a:bodyPr/>
        <a:lstStyle/>
        <a:p>
          <a:endParaRPr lang="id-ID"/>
        </a:p>
      </dgm:t>
    </dgm:pt>
    <dgm:pt modelId="{5D797390-0E3F-4788-8541-C6E427DBDB17}">
      <dgm:prSet phldrT="[Text]"/>
      <dgm:spPr/>
      <dgm:t>
        <a:bodyPr/>
        <a:lstStyle/>
        <a:p>
          <a:r>
            <a:rPr lang="is-IS" noProof="0" dirty="0" smtClean="0"/>
            <a:t>Berkenan dengan fisik dan mental</a:t>
          </a:r>
          <a:endParaRPr lang="is-IS" noProof="0" dirty="0"/>
        </a:p>
      </dgm:t>
    </dgm:pt>
    <dgm:pt modelId="{5282151D-572D-4538-A69C-C8201D21C33D}" type="parTrans" cxnId="{5B4B5290-99D2-4396-B7AA-0545990A8792}">
      <dgm:prSet/>
      <dgm:spPr/>
      <dgm:t>
        <a:bodyPr/>
        <a:lstStyle/>
        <a:p>
          <a:endParaRPr lang="id-ID"/>
        </a:p>
      </dgm:t>
    </dgm:pt>
    <dgm:pt modelId="{A013B5C0-E8E4-4DEB-94BC-2FE0484E5E88}" type="sibTrans" cxnId="{5B4B5290-99D2-4396-B7AA-0545990A8792}">
      <dgm:prSet/>
      <dgm:spPr/>
      <dgm:t>
        <a:bodyPr/>
        <a:lstStyle/>
        <a:p>
          <a:endParaRPr lang="id-ID"/>
        </a:p>
      </dgm:t>
    </dgm:pt>
    <dgm:pt modelId="{1DEF3157-D53A-4156-85B7-B2B6A0DBA924}">
      <dgm:prSet phldrT="[Text]"/>
      <dgm:spPr/>
      <dgm:t>
        <a:bodyPr/>
        <a:lstStyle/>
        <a:p>
          <a:r>
            <a:rPr lang="ibb-NG" noProof="0" dirty="0" smtClean="0"/>
            <a:t>Faktor Psikologis</a:t>
          </a:r>
          <a:endParaRPr lang="ibb-NG" noProof="0" dirty="0"/>
        </a:p>
      </dgm:t>
    </dgm:pt>
    <dgm:pt modelId="{8E013BDA-0FA7-4A57-9B6F-D29E092B71C5}" type="parTrans" cxnId="{B8644BB7-1ADF-4483-920F-44A3E084D1B1}">
      <dgm:prSet/>
      <dgm:spPr/>
      <dgm:t>
        <a:bodyPr/>
        <a:lstStyle/>
        <a:p>
          <a:endParaRPr lang="id-ID"/>
        </a:p>
      </dgm:t>
    </dgm:pt>
    <dgm:pt modelId="{3209B3F3-DB2C-4F73-ADFB-BEFA90185040}" type="sibTrans" cxnId="{B8644BB7-1ADF-4483-920F-44A3E084D1B1}">
      <dgm:prSet/>
      <dgm:spPr/>
      <dgm:t>
        <a:bodyPr/>
        <a:lstStyle/>
        <a:p>
          <a:endParaRPr lang="id-ID"/>
        </a:p>
      </dgm:t>
    </dgm:pt>
    <dgm:pt modelId="{911C9CC5-41F9-4D29-9F21-87942C89D873}">
      <dgm:prSet phldrT="[Text]"/>
      <dgm:spPr/>
      <dgm:t>
        <a:bodyPr/>
        <a:lstStyle/>
        <a:p>
          <a:r>
            <a:rPr lang="ibb-NG" noProof="0" dirty="0" smtClean="0"/>
            <a:t>Berkenaan dengan persepsi, sikap, kepribadian, motivasi dan belajar</a:t>
          </a:r>
          <a:endParaRPr lang="ibb-NG" noProof="0" dirty="0"/>
        </a:p>
      </dgm:t>
    </dgm:pt>
    <dgm:pt modelId="{FD3F2901-A23B-486A-9022-A78F7B6B52E6}" type="parTrans" cxnId="{353794AA-B5C8-41B7-AB46-EB5973A6076B}">
      <dgm:prSet/>
      <dgm:spPr/>
      <dgm:t>
        <a:bodyPr/>
        <a:lstStyle/>
        <a:p>
          <a:endParaRPr lang="id-ID"/>
        </a:p>
      </dgm:t>
    </dgm:pt>
    <dgm:pt modelId="{F66BA587-4D39-4099-BB94-476F2F2BA36B}" type="sibTrans" cxnId="{353794AA-B5C8-41B7-AB46-EB5973A6076B}">
      <dgm:prSet/>
      <dgm:spPr/>
      <dgm:t>
        <a:bodyPr/>
        <a:lstStyle/>
        <a:p>
          <a:endParaRPr lang="id-ID"/>
        </a:p>
      </dgm:t>
    </dgm:pt>
    <dgm:pt modelId="{B136BF3C-F44F-45F8-955B-BAD2523AA55F}">
      <dgm:prSet phldrT="[Text]"/>
      <dgm:spPr/>
      <dgm:t>
        <a:bodyPr/>
        <a:lstStyle/>
        <a:p>
          <a:r>
            <a:rPr lang="id-ID" noProof="0" dirty="0" smtClean="0"/>
            <a:t>Faktor Lingkungan</a:t>
          </a:r>
          <a:endParaRPr lang="id-ID" noProof="0" dirty="0"/>
        </a:p>
      </dgm:t>
    </dgm:pt>
    <dgm:pt modelId="{FD2EB6F2-F479-4EB6-89B4-8457655911CA}" type="parTrans" cxnId="{3ABA86A2-6148-4373-8A67-0B64283C0804}">
      <dgm:prSet/>
      <dgm:spPr/>
      <dgm:t>
        <a:bodyPr/>
        <a:lstStyle/>
        <a:p>
          <a:endParaRPr lang="id-ID"/>
        </a:p>
      </dgm:t>
    </dgm:pt>
    <dgm:pt modelId="{1C2EDDB1-8B73-4897-94ED-02D66490AD24}" type="sibTrans" cxnId="{3ABA86A2-6148-4373-8A67-0B64283C0804}">
      <dgm:prSet/>
      <dgm:spPr/>
      <dgm:t>
        <a:bodyPr/>
        <a:lstStyle/>
        <a:p>
          <a:endParaRPr lang="id-ID"/>
        </a:p>
      </dgm:t>
    </dgm:pt>
    <dgm:pt modelId="{D59F1CC1-DA17-4982-9E01-97651978C5BE}">
      <dgm:prSet phldrT="[Text]"/>
      <dgm:spPr/>
      <dgm:t>
        <a:bodyPr/>
        <a:lstStyle/>
        <a:p>
          <a:r>
            <a:rPr lang="ig-NG" noProof="0" dirty="0" smtClean="0"/>
            <a:t>Meliputi keluarga, kelas sosial dan kebudayaan</a:t>
          </a:r>
          <a:endParaRPr lang="ig-NG" noProof="0" dirty="0"/>
        </a:p>
      </dgm:t>
    </dgm:pt>
    <dgm:pt modelId="{6FDFF657-34F0-4E9B-8C7F-60E09E2F78A5}" type="parTrans" cxnId="{2D8D3656-1C94-4DBE-B5F3-AFA08973C500}">
      <dgm:prSet/>
      <dgm:spPr/>
      <dgm:t>
        <a:bodyPr/>
        <a:lstStyle/>
        <a:p>
          <a:endParaRPr lang="id-ID"/>
        </a:p>
      </dgm:t>
    </dgm:pt>
    <dgm:pt modelId="{1EA8EA9A-AC52-4634-AA3D-AF609633A2B4}" type="sibTrans" cxnId="{2D8D3656-1C94-4DBE-B5F3-AFA08973C500}">
      <dgm:prSet/>
      <dgm:spPr/>
      <dgm:t>
        <a:bodyPr/>
        <a:lstStyle/>
        <a:p>
          <a:endParaRPr lang="id-ID"/>
        </a:p>
      </dgm:t>
    </dgm:pt>
    <dgm:pt modelId="{779AB3A1-FA0E-42E6-90D4-904827C2E676}" type="pres">
      <dgm:prSet presAssocID="{48CFB822-9BB4-4D6A-9081-09B4E4964286}" presName="Name0" presStyleCnt="0">
        <dgm:presLayoutVars>
          <dgm:dir/>
          <dgm:animLvl val="lvl"/>
          <dgm:resizeHandles val="exact"/>
        </dgm:presLayoutVars>
      </dgm:prSet>
      <dgm:spPr/>
    </dgm:pt>
    <dgm:pt modelId="{C59C20B1-E151-41BD-9216-6F49C88BB4C8}" type="pres">
      <dgm:prSet presAssocID="{7BF3ED4E-BF02-4A53-85BD-FC77471E397C}" presName="linNode" presStyleCnt="0"/>
      <dgm:spPr/>
    </dgm:pt>
    <dgm:pt modelId="{C25AA061-B996-4258-BD34-3BF86108E354}" type="pres">
      <dgm:prSet presAssocID="{7BF3ED4E-BF02-4A53-85BD-FC77471E397C}" presName="parentText" presStyleLbl="node1" presStyleIdx="0" presStyleCnt="3">
        <dgm:presLayoutVars>
          <dgm:chMax val="1"/>
          <dgm:bulletEnabled val="1"/>
        </dgm:presLayoutVars>
      </dgm:prSet>
      <dgm:spPr/>
    </dgm:pt>
    <dgm:pt modelId="{661E3BD2-3981-4135-85A0-BDF90F601DF9}" type="pres">
      <dgm:prSet presAssocID="{7BF3ED4E-BF02-4A53-85BD-FC77471E397C}" presName="descendantText" presStyleLbl="alignAccFollowNode1" presStyleIdx="0" presStyleCnt="3">
        <dgm:presLayoutVars>
          <dgm:bulletEnabled val="1"/>
        </dgm:presLayoutVars>
      </dgm:prSet>
      <dgm:spPr/>
    </dgm:pt>
    <dgm:pt modelId="{4EAA99C4-EC38-4A59-9DB9-CEA2F8C81BFF}" type="pres">
      <dgm:prSet presAssocID="{158399B3-34D7-4DCF-83FE-62B3D9E69F51}" presName="sp" presStyleCnt="0"/>
      <dgm:spPr/>
    </dgm:pt>
    <dgm:pt modelId="{BE1D96D7-A497-4099-A25F-998B53C20A19}" type="pres">
      <dgm:prSet presAssocID="{1DEF3157-D53A-4156-85B7-B2B6A0DBA924}" presName="linNode" presStyleCnt="0"/>
      <dgm:spPr/>
    </dgm:pt>
    <dgm:pt modelId="{CD9D623B-3B7F-4EC5-8C89-8B0E9248054B}" type="pres">
      <dgm:prSet presAssocID="{1DEF3157-D53A-4156-85B7-B2B6A0DBA924}" presName="parentText" presStyleLbl="node1" presStyleIdx="1" presStyleCnt="3">
        <dgm:presLayoutVars>
          <dgm:chMax val="1"/>
          <dgm:bulletEnabled val="1"/>
        </dgm:presLayoutVars>
      </dgm:prSet>
      <dgm:spPr/>
    </dgm:pt>
    <dgm:pt modelId="{E3D05110-DAED-4668-94B1-D3E72DBD10FC}" type="pres">
      <dgm:prSet presAssocID="{1DEF3157-D53A-4156-85B7-B2B6A0DBA924}" presName="descendantText" presStyleLbl="alignAccFollowNode1" presStyleIdx="1" presStyleCnt="3">
        <dgm:presLayoutVars>
          <dgm:bulletEnabled val="1"/>
        </dgm:presLayoutVars>
      </dgm:prSet>
      <dgm:spPr/>
    </dgm:pt>
    <dgm:pt modelId="{2703B9F2-9C7E-4ED3-9F59-4816BA3CA47E}" type="pres">
      <dgm:prSet presAssocID="{3209B3F3-DB2C-4F73-ADFB-BEFA90185040}" presName="sp" presStyleCnt="0"/>
      <dgm:spPr/>
    </dgm:pt>
    <dgm:pt modelId="{0E2796F2-A09D-4B64-BC21-E0DA8D38146B}" type="pres">
      <dgm:prSet presAssocID="{B136BF3C-F44F-45F8-955B-BAD2523AA55F}" presName="linNode" presStyleCnt="0"/>
      <dgm:spPr/>
    </dgm:pt>
    <dgm:pt modelId="{60B83AC3-BEAA-4507-8B99-7F39321642B8}" type="pres">
      <dgm:prSet presAssocID="{B136BF3C-F44F-45F8-955B-BAD2523AA55F}" presName="parentText" presStyleLbl="node1" presStyleIdx="2" presStyleCnt="3">
        <dgm:presLayoutVars>
          <dgm:chMax val="1"/>
          <dgm:bulletEnabled val="1"/>
        </dgm:presLayoutVars>
      </dgm:prSet>
      <dgm:spPr/>
    </dgm:pt>
    <dgm:pt modelId="{63AD7C06-0C94-4775-B00B-DC0F6A6E8B6E}" type="pres">
      <dgm:prSet presAssocID="{B136BF3C-F44F-45F8-955B-BAD2523AA55F}" presName="descendantText" presStyleLbl="alignAccFollowNode1" presStyleIdx="2" presStyleCnt="3">
        <dgm:presLayoutVars>
          <dgm:bulletEnabled val="1"/>
        </dgm:presLayoutVars>
      </dgm:prSet>
      <dgm:spPr/>
    </dgm:pt>
  </dgm:ptLst>
  <dgm:cxnLst>
    <dgm:cxn modelId="{301AE37A-A0C6-444C-BCD9-76B558557906}" srcId="{48CFB822-9BB4-4D6A-9081-09B4E4964286}" destId="{7BF3ED4E-BF02-4A53-85BD-FC77471E397C}" srcOrd="0" destOrd="0" parTransId="{3241E7C8-E38D-41FF-930E-191EBD26C029}" sibTransId="{158399B3-34D7-4DCF-83FE-62B3D9E69F51}"/>
    <dgm:cxn modelId="{3ABA86A2-6148-4373-8A67-0B64283C0804}" srcId="{48CFB822-9BB4-4D6A-9081-09B4E4964286}" destId="{B136BF3C-F44F-45F8-955B-BAD2523AA55F}" srcOrd="2" destOrd="0" parTransId="{FD2EB6F2-F479-4EB6-89B4-8457655911CA}" sibTransId="{1C2EDDB1-8B73-4897-94ED-02D66490AD24}"/>
    <dgm:cxn modelId="{353794AA-B5C8-41B7-AB46-EB5973A6076B}" srcId="{1DEF3157-D53A-4156-85B7-B2B6A0DBA924}" destId="{911C9CC5-41F9-4D29-9F21-87942C89D873}" srcOrd="0" destOrd="0" parTransId="{FD3F2901-A23B-486A-9022-A78F7B6B52E6}" sibTransId="{F66BA587-4D39-4099-BB94-476F2F2BA36B}"/>
    <dgm:cxn modelId="{75EDAAD6-78AE-400F-A89A-5F0F7FAFCB7D}" type="presOf" srcId="{911C9CC5-41F9-4D29-9F21-87942C89D873}" destId="{E3D05110-DAED-4668-94B1-D3E72DBD10FC}" srcOrd="0" destOrd="0" presId="urn:microsoft.com/office/officeart/2005/8/layout/vList5"/>
    <dgm:cxn modelId="{5B4B5290-99D2-4396-B7AA-0545990A8792}" srcId="{7BF3ED4E-BF02-4A53-85BD-FC77471E397C}" destId="{5D797390-0E3F-4788-8541-C6E427DBDB17}" srcOrd="0" destOrd="0" parTransId="{5282151D-572D-4538-A69C-C8201D21C33D}" sibTransId="{A013B5C0-E8E4-4DEB-94BC-2FE0484E5E88}"/>
    <dgm:cxn modelId="{A33D485A-84C6-4B53-A5C4-92D0A78A8393}" type="presOf" srcId="{D59F1CC1-DA17-4982-9E01-97651978C5BE}" destId="{63AD7C06-0C94-4775-B00B-DC0F6A6E8B6E}" srcOrd="0" destOrd="0" presId="urn:microsoft.com/office/officeart/2005/8/layout/vList5"/>
    <dgm:cxn modelId="{B8644BB7-1ADF-4483-920F-44A3E084D1B1}" srcId="{48CFB822-9BB4-4D6A-9081-09B4E4964286}" destId="{1DEF3157-D53A-4156-85B7-B2B6A0DBA924}" srcOrd="1" destOrd="0" parTransId="{8E013BDA-0FA7-4A57-9B6F-D29E092B71C5}" sibTransId="{3209B3F3-DB2C-4F73-ADFB-BEFA90185040}"/>
    <dgm:cxn modelId="{B4BFF82C-F0D9-4188-AD90-5D0283C6F3CD}" type="presOf" srcId="{7BF3ED4E-BF02-4A53-85BD-FC77471E397C}" destId="{C25AA061-B996-4258-BD34-3BF86108E354}" srcOrd="0" destOrd="0" presId="urn:microsoft.com/office/officeart/2005/8/layout/vList5"/>
    <dgm:cxn modelId="{A778D343-C437-47AF-BDE9-06DBA48482AA}" type="presOf" srcId="{48CFB822-9BB4-4D6A-9081-09B4E4964286}" destId="{779AB3A1-FA0E-42E6-90D4-904827C2E676}" srcOrd="0" destOrd="0" presId="urn:microsoft.com/office/officeart/2005/8/layout/vList5"/>
    <dgm:cxn modelId="{2D8D3656-1C94-4DBE-B5F3-AFA08973C500}" srcId="{B136BF3C-F44F-45F8-955B-BAD2523AA55F}" destId="{D59F1CC1-DA17-4982-9E01-97651978C5BE}" srcOrd="0" destOrd="0" parTransId="{6FDFF657-34F0-4E9B-8C7F-60E09E2F78A5}" sibTransId="{1EA8EA9A-AC52-4634-AA3D-AF609633A2B4}"/>
    <dgm:cxn modelId="{4EF4948D-F3F9-4140-8103-4297E3638C31}" type="presOf" srcId="{1DEF3157-D53A-4156-85B7-B2B6A0DBA924}" destId="{CD9D623B-3B7F-4EC5-8C89-8B0E9248054B}" srcOrd="0" destOrd="0" presId="urn:microsoft.com/office/officeart/2005/8/layout/vList5"/>
    <dgm:cxn modelId="{A322CF44-CC97-4FA8-A274-26A23944BECF}" type="presOf" srcId="{B136BF3C-F44F-45F8-955B-BAD2523AA55F}" destId="{60B83AC3-BEAA-4507-8B99-7F39321642B8}" srcOrd="0" destOrd="0" presId="urn:microsoft.com/office/officeart/2005/8/layout/vList5"/>
    <dgm:cxn modelId="{D44291B5-7BBF-4CA7-B014-E573947B8D86}" type="presOf" srcId="{5D797390-0E3F-4788-8541-C6E427DBDB17}" destId="{661E3BD2-3981-4135-85A0-BDF90F601DF9}" srcOrd="0" destOrd="0" presId="urn:microsoft.com/office/officeart/2005/8/layout/vList5"/>
    <dgm:cxn modelId="{893AB77E-935E-44C5-875A-21E2988F0A2A}" type="presParOf" srcId="{779AB3A1-FA0E-42E6-90D4-904827C2E676}" destId="{C59C20B1-E151-41BD-9216-6F49C88BB4C8}" srcOrd="0" destOrd="0" presId="urn:microsoft.com/office/officeart/2005/8/layout/vList5"/>
    <dgm:cxn modelId="{D73F9444-6F69-490E-8C79-19F846500339}" type="presParOf" srcId="{C59C20B1-E151-41BD-9216-6F49C88BB4C8}" destId="{C25AA061-B996-4258-BD34-3BF86108E354}" srcOrd="0" destOrd="0" presId="urn:microsoft.com/office/officeart/2005/8/layout/vList5"/>
    <dgm:cxn modelId="{62F3321E-A50C-495A-81EC-6DEB22FD2B1D}" type="presParOf" srcId="{C59C20B1-E151-41BD-9216-6F49C88BB4C8}" destId="{661E3BD2-3981-4135-85A0-BDF90F601DF9}" srcOrd="1" destOrd="0" presId="urn:microsoft.com/office/officeart/2005/8/layout/vList5"/>
    <dgm:cxn modelId="{D32872E0-D226-40A3-9532-53C096817420}" type="presParOf" srcId="{779AB3A1-FA0E-42E6-90D4-904827C2E676}" destId="{4EAA99C4-EC38-4A59-9DB9-CEA2F8C81BFF}" srcOrd="1" destOrd="0" presId="urn:microsoft.com/office/officeart/2005/8/layout/vList5"/>
    <dgm:cxn modelId="{A23516CB-7703-4F77-9FF3-0689107D4516}" type="presParOf" srcId="{779AB3A1-FA0E-42E6-90D4-904827C2E676}" destId="{BE1D96D7-A497-4099-A25F-998B53C20A19}" srcOrd="2" destOrd="0" presId="urn:microsoft.com/office/officeart/2005/8/layout/vList5"/>
    <dgm:cxn modelId="{B5A99BC6-21B0-4B1B-8FA2-49038D7A3730}" type="presParOf" srcId="{BE1D96D7-A497-4099-A25F-998B53C20A19}" destId="{CD9D623B-3B7F-4EC5-8C89-8B0E9248054B}" srcOrd="0" destOrd="0" presId="urn:microsoft.com/office/officeart/2005/8/layout/vList5"/>
    <dgm:cxn modelId="{2972A406-2477-4581-B158-DC68C8A608B6}" type="presParOf" srcId="{BE1D96D7-A497-4099-A25F-998B53C20A19}" destId="{E3D05110-DAED-4668-94B1-D3E72DBD10FC}" srcOrd="1" destOrd="0" presId="urn:microsoft.com/office/officeart/2005/8/layout/vList5"/>
    <dgm:cxn modelId="{041D1071-A761-4999-8F3D-ACC7744AC89E}" type="presParOf" srcId="{779AB3A1-FA0E-42E6-90D4-904827C2E676}" destId="{2703B9F2-9C7E-4ED3-9F59-4816BA3CA47E}" srcOrd="3" destOrd="0" presId="urn:microsoft.com/office/officeart/2005/8/layout/vList5"/>
    <dgm:cxn modelId="{ABB0FB28-3223-40AF-9597-48B672F9888E}" type="presParOf" srcId="{779AB3A1-FA0E-42E6-90D4-904827C2E676}" destId="{0E2796F2-A09D-4B64-BC21-E0DA8D38146B}" srcOrd="4" destOrd="0" presId="urn:microsoft.com/office/officeart/2005/8/layout/vList5"/>
    <dgm:cxn modelId="{D13FB204-FEAF-4AE7-A293-82790096F8D7}" type="presParOf" srcId="{0E2796F2-A09D-4B64-BC21-E0DA8D38146B}" destId="{60B83AC3-BEAA-4507-8B99-7F39321642B8}" srcOrd="0" destOrd="0" presId="urn:microsoft.com/office/officeart/2005/8/layout/vList5"/>
    <dgm:cxn modelId="{BD9074FA-0F71-4D3C-B40C-86561516A5F3}" type="presParOf" srcId="{0E2796F2-A09D-4B64-BC21-E0DA8D38146B}" destId="{63AD7C06-0C94-4775-B00B-DC0F6A6E8B6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F005B4-BA9C-43DD-B702-DC947EA087EE}" type="doc">
      <dgm:prSet loTypeId="urn:microsoft.com/office/officeart/2008/layout/VerticalCircleList" loCatId="list" qsTypeId="urn:microsoft.com/office/officeart/2005/8/quickstyle/simple1" qsCatId="simple" csTypeId="urn:microsoft.com/office/officeart/2005/8/colors/accent1_2" csCatId="accent1" phldr="1"/>
      <dgm:spPr/>
      <dgm:t>
        <a:bodyPr/>
        <a:lstStyle/>
        <a:p>
          <a:endParaRPr lang="id-ID"/>
        </a:p>
      </dgm:t>
    </dgm:pt>
    <dgm:pt modelId="{7FF85E04-D6F4-4E66-A824-49845C51CC5A}">
      <dgm:prSet phldrT="[Text]"/>
      <dgm:spPr/>
      <dgm:t>
        <a:bodyPr/>
        <a:lstStyle/>
        <a:p>
          <a:r>
            <a:rPr lang="en-US" dirty="0" smtClean="0"/>
            <a:t>K</a:t>
          </a:r>
          <a:r>
            <a:rPr lang="id-ID" dirty="0" smtClean="0"/>
            <a:t>apabilitas visioner individu birokrasi pemerintahan (persepsi dan sikap) </a:t>
          </a:r>
          <a:r>
            <a:rPr lang="en-US" dirty="0" smtClean="0"/>
            <a:t>yang </a:t>
          </a:r>
          <a:r>
            <a:rPr lang="id-ID" dirty="0" smtClean="0"/>
            <a:t>tercermin dalam penguasaan serta pengembangan pengetahuan, pengalaman, keterampilan /keahlian, etika dan lain sebagainya</a:t>
          </a:r>
          <a:endParaRPr lang="id-ID" dirty="0"/>
        </a:p>
      </dgm:t>
    </dgm:pt>
    <dgm:pt modelId="{F2EA0FE2-B6BD-4B68-AB19-93BD9CD8088F}" type="parTrans" cxnId="{D3B962B7-03A1-4AE4-8387-2112C87D2A53}">
      <dgm:prSet/>
      <dgm:spPr/>
      <dgm:t>
        <a:bodyPr/>
        <a:lstStyle/>
        <a:p>
          <a:endParaRPr lang="id-ID"/>
        </a:p>
      </dgm:t>
    </dgm:pt>
    <dgm:pt modelId="{464A7DC7-5F3C-4BDC-A14C-3B508E63FA38}" type="sibTrans" cxnId="{D3B962B7-03A1-4AE4-8387-2112C87D2A53}">
      <dgm:prSet/>
      <dgm:spPr/>
      <dgm:t>
        <a:bodyPr/>
        <a:lstStyle/>
        <a:p>
          <a:endParaRPr lang="id-ID"/>
        </a:p>
      </dgm:t>
    </dgm:pt>
    <dgm:pt modelId="{4DFE4C5C-DB6E-4F14-B84F-EA0D72BE0F69}">
      <dgm:prSet phldrT="[Text]"/>
      <dgm:spPr/>
      <dgm:t>
        <a:bodyPr/>
        <a:lstStyle/>
        <a:p>
          <a:r>
            <a:rPr lang="id-ID" dirty="0" smtClean="0"/>
            <a:t>Strategi pengembangan birokrasi dalam organisasi dan manajemen pemerintahan</a:t>
          </a:r>
          <a:endParaRPr lang="id-ID" dirty="0"/>
        </a:p>
      </dgm:t>
    </dgm:pt>
    <dgm:pt modelId="{28C10BAA-A707-4EA8-BFFD-AC7EFD955D4B}" type="parTrans" cxnId="{20B2DA88-9D58-47E8-B3E2-77B20EF5D896}">
      <dgm:prSet/>
      <dgm:spPr/>
      <dgm:t>
        <a:bodyPr/>
        <a:lstStyle/>
        <a:p>
          <a:endParaRPr lang="id-ID"/>
        </a:p>
      </dgm:t>
    </dgm:pt>
    <dgm:pt modelId="{63B4169F-38FC-4294-818E-B9F9F043DA4B}" type="sibTrans" cxnId="{20B2DA88-9D58-47E8-B3E2-77B20EF5D896}">
      <dgm:prSet/>
      <dgm:spPr/>
      <dgm:t>
        <a:bodyPr/>
        <a:lstStyle/>
        <a:p>
          <a:endParaRPr lang="id-ID"/>
        </a:p>
      </dgm:t>
    </dgm:pt>
    <dgm:pt modelId="{57B165F4-BE33-4D9D-A8AA-ED8E9A84327E}">
      <dgm:prSet phldrT="[Text]"/>
      <dgm:spPr/>
      <dgm:t>
        <a:bodyPr/>
        <a:lstStyle/>
        <a:p>
          <a:r>
            <a:rPr lang="id-ID" dirty="0" smtClean="0"/>
            <a:t>Adaptasi terhadap perubahan lingkungan strategis</a:t>
          </a:r>
          <a:endParaRPr lang="id-ID" dirty="0"/>
        </a:p>
      </dgm:t>
    </dgm:pt>
    <dgm:pt modelId="{ECD2C910-876E-4F71-A39A-F1C51AD04A43}" type="parTrans" cxnId="{52EE3CDE-996C-4E27-B85E-C96A70D038A6}">
      <dgm:prSet/>
      <dgm:spPr/>
      <dgm:t>
        <a:bodyPr/>
        <a:lstStyle/>
        <a:p>
          <a:endParaRPr lang="id-ID"/>
        </a:p>
      </dgm:t>
    </dgm:pt>
    <dgm:pt modelId="{9538913F-FC4B-48C7-8A61-68AB75C1088B}" type="sibTrans" cxnId="{52EE3CDE-996C-4E27-B85E-C96A70D038A6}">
      <dgm:prSet/>
      <dgm:spPr/>
      <dgm:t>
        <a:bodyPr/>
        <a:lstStyle/>
        <a:p>
          <a:endParaRPr lang="id-ID"/>
        </a:p>
      </dgm:t>
    </dgm:pt>
    <dgm:pt modelId="{BD4FCAD7-F1A8-4F18-9E59-0AE625206944}">
      <dgm:prSet phldrT="[Text]"/>
      <dgm:spPr/>
      <dgm:t>
        <a:bodyPr/>
        <a:lstStyle/>
        <a:p>
          <a:r>
            <a:rPr lang="nn-NO" dirty="0" smtClean="0"/>
            <a:t>Responsif terhadap perkembangan dan kemajuan ilmu pengetahuan, teknologi, komunikasi dan informasi</a:t>
          </a:r>
          <a:endParaRPr lang="id-ID" dirty="0"/>
        </a:p>
      </dgm:t>
    </dgm:pt>
    <dgm:pt modelId="{38A44285-10DA-4CC3-9CAC-4D4FCE5180EC}" type="parTrans" cxnId="{6A94D9F6-0EB8-47DD-AF37-85B9BBBB3BA2}">
      <dgm:prSet/>
      <dgm:spPr/>
      <dgm:t>
        <a:bodyPr/>
        <a:lstStyle/>
        <a:p>
          <a:endParaRPr lang="id-ID"/>
        </a:p>
      </dgm:t>
    </dgm:pt>
    <dgm:pt modelId="{C3C05397-71BA-4470-A623-7A861A6D10AE}" type="sibTrans" cxnId="{6A94D9F6-0EB8-47DD-AF37-85B9BBBB3BA2}">
      <dgm:prSet/>
      <dgm:spPr/>
      <dgm:t>
        <a:bodyPr/>
        <a:lstStyle/>
        <a:p>
          <a:endParaRPr lang="id-ID"/>
        </a:p>
      </dgm:t>
    </dgm:pt>
    <dgm:pt modelId="{10F69840-377E-42BE-8AFB-274D1634BA3C}">
      <dgm:prSet phldrT="[Text]"/>
      <dgm:spPr/>
      <dgm:t>
        <a:bodyPr/>
        <a:lstStyle/>
        <a:p>
          <a:r>
            <a:rPr lang="id-ID" dirty="0" smtClean="0"/>
            <a:t>Mempunyai tanggung jawab terhadap kepentingan negara dan bangsa. </a:t>
          </a:r>
          <a:endParaRPr lang="id-ID" dirty="0"/>
        </a:p>
      </dgm:t>
    </dgm:pt>
    <dgm:pt modelId="{9B09B550-87B7-4194-BFC6-C0DE5AAC125D}" type="parTrans" cxnId="{0D708E95-9040-49F1-B0AE-DA22789595CD}">
      <dgm:prSet/>
      <dgm:spPr/>
      <dgm:t>
        <a:bodyPr/>
        <a:lstStyle/>
        <a:p>
          <a:endParaRPr lang="id-ID"/>
        </a:p>
      </dgm:t>
    </dgm:pt>
    <dgm:pt modelId="{213C830E-B1FD-4018-B154-D5C3FD2D4464}" type="sibTrans" cxnId="{0D708E95-9040-49F1-B0AE-DA22789595CD}">
      <dgm:prSet/>
      <dgm:spPr/>
      <dgm:t>
        <a:bodyPr/>
        <a:lstStyle/>
        <a:p>
          <a:endParaRPr lang="id-ID"/>
        </a:p>
      </dgm:t>
    </dgm:pt>
    <dgm:pt modelId="{F21C7BC7-FF9F-4071-9132-448C145C3259}" type="pres">
      <dgm:prSet presAssocID="{88F005B4-BA9C-43DD-B702-DC947EA087EE}" presName="Name0" presStyleCnt="0">
        <dgm:presLayoutVars>
          <dgm:dir/>
        </dgm:presLayoutVars>
      </dgm:prSet>
      <dgm:spPr/>
    </dgm:pt>
    <dgm:pt modelId="{8F56CC71-4F3B-41C1-AED4-9A51F8C987FE}" type="pres">
      <dgm:prSet presAssocID="{7FF85E04-D6F4-4E66-A824-49845C51CC5A}" presName="noChildren" presStyleCnt="0"/>
      <dgm:spPr/>
    </dgm:pt>
    <dgm:pt modelId="{68E66F16-A03C-4ED6-85FA-C4EF2B8AB496}" type="pres">
      <dgm:prSet presAssocID="{7FF85E04-D6F4-4E66-A824-49845C51CC5A}" presName="gap" presStyleCnt="0"/>
      <dgm:spPr/>
    </dgm:pt>
    <dgm:pt modelId="{E898482A-BE14-4C0D-8509-8A98EAF0B0F5}" type="pres">
      <dgm:prSet presAssocID="{7FF85E04-D6F4-4E66-A824-49845C51CC5A}" presName="medCircle2" presStyleLbl="vennNode1" presStyleIdx="0" presStyleCnt="5" custLinFactX="-27461" custLinFactNeighborX="-100000"/>
      <dgm:spPr/>
    </dgm:pt>
    <dgm:pt modelId="{F25CB914-8B3B-4820-8975-4E8B22C606E1}" type="pres">
      <dgm:prSet presAssocID="{7FF85E04-D6F4-4E66-A824-49845C51CC5A}" presName="txLvlOnly1" presStyleLbl="revTx" presStyleIdx="0" presStyleCnt="5" custScaleX="138587" custLinFactNeighborX="1943"/>
      <dgm:spPr/>
      <dgm:t>
        <a:bodyPr/>
        <a:lstStyle/>
        <a:p>
          <a:endParaRPr lang="id-ID"/>
        </a:p>
      </dgm:t>
    </dgm:pt>
    <dgm:pt modelId="{11C12494-AFFD-41AE-9DD0-E335376B828A}" type="pres">
      <dgm:prSet presAssocID="{4DFE4C5C-DB6E-4F14-B84F-EA0D72BE0F69}" presName="noChildren" presStyleCnt="0"/>
      <dgm:spPr/>
    </dgm:pt>
    <dgm:pt modelId="{3469335B-212E-4797-B92A-EC1130517FB0}" type="pres">
      <dgm:prSet presAssocID="{4DFE4C5C-DB6E-4F14-B84F-EA0D72BE0F69}" presName="gap" presStyleCnt="0"/>
      <dgm:spPr/>
    </dgm:pt>
    <dgm:pt modelId="{61932534-0604-48D1-BDBD-41434E5AE128}" type="pres">
      <dgm:prSet presAssocID="{4DFE4C5C-DB6E-4F14-B84F-EA0D72BE0F69}" presName="medCircle2" presStyleLbl="vennNode1" presStyleIdx="1" presStyleCnt="5" custLinFactX="-27461" custLinFactNeighborX="-100000"/>
      <dgm:spPr/>
    </dgm:pt>
    <dgm:pt modelId="{82019869-FC1A-4035-8A9B-2DCBE36E943B}" type="pres">
      <dgm:prSet presAssocID="{4DFE4C5C-DB6E-4F14-B84F-EA0D72BE0F69}" presName="txLvlOnly1" presStyleLbl="revTx" presStyleIdx="1" presStyleCnt="5" custScaleX="138587" custLinFactNeighborX="1943"/>
      <dgm:spPr/>
      <dgm:t>
        <a:bodyPr/>
        <a:lstStyle/>
        <a:p>
          <a:endParaRPr lang="id-ID"/>
        </a:p>
      </dgm:t>
    </dgm:pt>
    <dgm:pt modelId="{40E12950-94D8-44E4-9011-926551DA9DE6}" type="pres">
      <dgm:prSet presAssocID="{57B165F4-BE33-4D9D-A8AA-ED8E9A84327E}" presName="noChildren" presStyleCnt="0"/>
      <dgm:spPr/>
    </dgm:pt>
    <dgm:pt modelId="{4A6CBE21-B84B-4D09-B051-2989FE7A226C}" type="pres">
      <dgm:prSet presAssocID="{57B165F4-BE33-4D9D-A8AA-ED8E9A84327E}" presName="gap" presStyleCnt="0"/>
      <dgm:spPr/>
    </dgm:pt>
    <dgm:pt modelId="{C6EF19A5-EB3C-411C-AF38-B88567AD57A6}" type="pres">
      <dgm:prSet presAssocID="{57B165F4-BE33-4D9D-A8AA-ED8E9A84327E}" presName="medCircle2" presStyleLbl="vennNode1" presStyleIdx="2" presStyleCnt="5" custLinFactX="-27461" custLinFactNeighborX="-100000"/>
      <dgm:spPr/>
    </dgm:pt>
    <dgm:pt modelId="{027FA131-341F-4C71-A6F1-9F7AA6DEDD6E}" type="pres">
      <dgm:prSet presAssocID="{57B165F4-BE33-4D9D-A8AA-ED8E9A84327E}" presName="txLvlOnly1" presStyleLbl="revTx" presStyleIdx="2" presStyleCnt="5" custScaleX="138587" custLinFactNeighborX="1943"/>
      <dgm:spPr/>
    </dgm:pt>
    <dgm:pt modelId="{C11E5CF8-26A0-4CB6-BD73-E609F641D230}" type="pres">
      <dgm:prSet presAssocID="{BD4FCAD7-F1A8-4F18-9E59-0AE625206944}" presName="noChildren" presStyleCnt="0"/>
      <dgm:spPr/>
    </dgm:pt>
    <dgm:pt modelId="{D9DA0358-0A39-42D5-B70E-E8DF31D68607}" type="pres">
      <dgm:prSet presAssocID="{BD4FCAD7-F1A8-4F18-9E59-0AE625206944}" presName="gap" presStyleCnt="0"/>
      <dgm:spPr/>
    </dgm:pt>
    <dgm:pt modelId="{4C1C4704-5C77-4C09-9FD4-63EFD846B5D6}" type="pres">
      <dgm:prSet presAssocID="{BD4FCAD7-F1A8-4F18-9E59-0AE625206944}" presName="medCircle2" presStyleLbl="vennNode1" presStyleIdx="3" presStyleCnt="5" custLinFactX="-27461" custLinFactNeighborX="-100000"/>
      <dgm:spPr/>
    </dgm:pt>
    <dgm:pt modelId="{CFF16D72-CE8E-42EF-861D-CE563C8A6E83}" type="pres">
      <dgm:prSet presAssocID="{BD4FCAD7-F1A8-4F18-9E59-0AE625206944}" presName="txLvlOnly1" presStyleLbl="revTx" presStyleIdx="3" presStyleCnt="5" custScaleX="138587" custLinFactNeighborX="1943"/>
      <dgm:spPr/>
      <dgm:t>
        <a:bodyPr/>
        <a:lstStyle/>
        <a:p>
          <a:endParaRPr lang="id-ID"/>
        </a:p>
      </dgm:t>
    </dgm:pt>
    <dgm:pt modelId="{A9888CB2-DB93-41CE-BF1C-929371FA4881}" type="pres">
      <dgm:prSet presAssocID="{10F69840-377E-42BE-8AFB-274D1634BA3C}" presName="noChildren" presStyleCnt="0"/>
      <dgm:spPr/>
    </dgm:pt>
    <dgm:pt modelId="{FE8D4468-23C5-4988-A212-8303D395C41B}" type="pres">
      <dgm:prSet presAssocID="{10F69840-377E-42BE-8AFB-274D1634BA3C}" presName="gap" presStyleCnt="0"/>
      <dgm:spPr/>
    </dgm:pt>
    <dgm:pt modelId="{7A3647FD-8EA7-4D18-A852-81386B03AFC1}" type="pres">
      <dgm:prSet presAssocID="{10F69840-377E-42BE-8AFB-274D1634BA3C}" presName="medCircle2" presStyleLbl="vennNode1" presStyleIdx="4" presStyleCnt="5" custLinFactX="-27461" custLinFactNeighborX="-100000"/>
      <dgm:spPr/>
    </dgm:pt>
    <dgm:pt modelId="{D2F0A79B-EF87-4609-A928-BF5D9168DC62}" type="pres">
      <dgm:prSet presAssocID="{10F69840-377E-42BE-8AFB-274D1634BA3C}" presName="txLvlOnly1" presStyleLbl="revTx" presStyleIdx="4" presStyleCnt="5" custScaleX="138587" custLinFactNeighborX="1943"/>
      <dgm:spPr/>
      <dgm:t>
        <a:bodyPr/>
        <a:lstStyle/>
        <a:p>
          <a:endParaRPr lang="id-ID"/>
        </a:p>
      </dgm:t>
    </dgm:pt>
  </dgm:ptLst>
  <dgm:cxnLst>
    <dgm:cxn modelId="{0D708E95-9040-49F1-B0AE-DA22789595CD}" srcId="{88F005B4-BA9C-43DD-B702-DC947EA087EE}" destId="{10F69840-377E-42BE-8AFB-274D1634BA3C}" srcOrd="4" destOrd="0" parTransId="{9B09B550-87B7-4194-BFC6-C0DE5AAC125D}" sibTransId="{213C830E-B1FD-4018-B154-D5C3FD2D4464}"/>
    <dgm:cxn modelId="{9018D6B7-0DEF-4914-BB3E-0B5A354E2223}" type="presOf" srcId="{57B165F4-BE33-4D9D-A8AA-ED8E9A84327E}" destId="{027FA131-341F-4C71-A6F1-9F7AA6DEDD6E}" srcOrd="0" destOrd="0" presId="urn:microsoft.com/office/officeart/2008/layout/VerticalCircleList"/>
    <dgm:cxn modelId="{5A113259-871D-4B28-9F07-422DF892244F}" type="presOf" srcId="{88F005B4-BA9C-43DD-B702-DC947EA087EE}" destId="{F21C7BC7-FF9F-4071-9132-448C145C3259}" srcOrd="0" destOrd="0" presId="urn:microsoft.com/office/officeart/2008/layout/VerticalCircleList"/>
    <dgm:cxn modelId="{D984A8FF-1A29-403C-9C9A-16203560A21D}" type="presOf" srcId="{4DFE4C5C-DB6E-4F14-B84F-EA0D72BE0F69}" destId="{82019869-FC1A-4035-8A9B-2DCBE36E943B}" srcOrd="0" destOrd="0" presId="urn:microsoft.com/office/officeart/2008/layout/VerticalCircleList"/>
    <dgm:cxn modelId="{D3B962B7-03A1-4AE4-8387-2112C87D2A53}" srcId="{88F005B4-BA9C-43DD-B702-DC947EA087EE}" destId="{7FF85E04-D6F4-4E66-A824-49845C51CC5A}" srcOrd="0" destOrd="0" parTransId="{F2EA0FE2-B6BD-4B68-AB19-93BD9CD8088F}" sibTransId="{464A7DC7-5F3C-4BDC-A14C-3B508E63FA38}"/>
    <dgm:cxn modelId="{20B2DA88-9D58-47E8-B3E2-77B20EF5D896}" srcId="{88F005B4-BA9C-43DD-B702-DC947EA087EE}" destId="{4DFE4C5C-DB6E-4F14-B84F-EA0D72BE0F69}" srcOrd="1" destOrd="0" parTransId="{28C10BAA-A707-4EA8-BFFD-AC7EFD955D4B}" sibTransId="{63B4169F-38FC-4294-818E-B9F9F043DA4B}"/>
    <dgm:cxn modelId="{7826F027-0A31-4CC8-9AE6-47C59A981E8F}" type="presOf" srcId="{10F69840-377E-42BE-8AFB-274D1634BA3C}" destId="{D2F0A79B-EF87-4609-A928-BF5D9168DC62}" srcOrd="0" destOrd="0" presId="urn:microsoft.com/office/officeart/2008/layout/VerticalCircleList"/>
    <dgm:cxn modelId="{CB1BFBB1-F9E8-4A21-A02D-942E302F5C21}" type="presOf" srcId="{7FF85E04-D6F4-4E66-A824-49845C51CC5A}" destId="{F25CB914-8B3B-4820-8975-4E8B22C606E1}" srcOrd="0" destOrd="0" presId="urn:microsoft.com/office/officeart/2008/layout/VerticalCircleList"/>
    <dgm:cxn modelId="{52EE3CDE-996C-4E27-B85E-C96A70D038A6}" srcId="{88F005B4-BA9C-43DD-B702-DC947EA087EE}" destId="{57B165F4-BE33-4D9D-A8AA-ED8E9A84327E}" srcOrd="2" destOrd="0" parTransId="{ECD2C910-876E-4F71-A39A-F1C51AD04A43}" sibTransId="{9538913F-FC4B-48C7-8A61-68AB75C1088B}"/>
    <dgm:cxn modelId="{70797E69-E166-4CFE-92AB-2FF7038487EB}" type="presOf" srcId="{BD4FCAD7-F1A8-4F18-9E59-0AE625206944}" destId="{CFF16D72-CE8E-42EF-861D-CE563C8A6E83}" srcOrd="0" destOrd="0" presId="urn:microsoft.com/office/officeart/2008/layout/VerticalCircleList"/>
    <dgm:cxn modelId="{6A94D9F6-0EB8-47DD-AF37-85B9BBBB3BA2}" srcId="{88F005B4-BA9C-43DD-B702-DC947EA087EE}" destId="{BD4FCAD7-F1A8-4F18-9E59-0AE625206944}" srcOrd="3" destOrd="0" parTransId="{38A44285-10DA-4CC3-9CAC-4D4FCE5180EC}" sibTransId="{C3C05397-71BA-4470-A623-7A861A6D10AE}"/>
    <dgm:cxn modelId="{4534A5CF-B7B5-4D3D-92A1-F95194B88DE1}" type="presParOf" srcId="{F21C7BC7-FF9F-4071-9132-448C145C3259}" destId="{8F56CC71-4F3B-41C1-AED4-9A51F8C987FE}" srcOrd="0" destOrd="0" presId="urn:microsoft.com/office/officeart/2008/layout/VerticalCircleList"/>
    <dgm:cxn modelId="{46A016CD-D0D5-4A9A-A3E0-2F224FDD7DC2}" type="presParOf" srcId="{8F56CC71-4F3B-41C1-AED4-9A51F8C987FE}" destId="{68E66F16-A03C-4ED6-85FA-C4EF2B8AB496}" srcOrd="0" destOrd="0" presId="urn:microsoft.com/office/officeart/2008/layout/VerticalCircleList"/>
    <dgm:cxn modelId="{92FE13EB-3F66-4B6E-9136-A6609222DA63}" type="presParOf" srcId="{8F56CC71-4F3B-41C1-AED4-9A51F8C987FE}" destId="{E898482A-BE14-4C0D-8509-8A98EAF0B0F5}" srcOrd="1" destOrd="0" presId="urn:microsoft.com/office/officeart/2008/layout/VerticalCircleList"/>
    <dgm:cxn modelId="{5A1BE5A4-95EF-4760-85EA-591871C17687}" type="presParOf" srcId="{8F56CC71-4F3B-41C1-AED4-9A51F8C987FE}" destId="{F25CB914-8B3B-4820-8975-4E8B22C606E1}" srcOrd="2" destOrd="0" presId="urn:microsoft.com/office/officeart/2008/layout/VerticalCircleList"/>
    <dgm:cxn modelId="{F96FB3C0-1238-4D3D-81C5-0FCDCA9A604A}" type="presParOf" srcId="{F21C7BC7-FF9F-4071-9132-448C145C3259}" destId="{11C12494-AFFD-41AE-9DD0-E335376B828A}" srcOrd="1" destOrd="0" presId="urn:microsoft.com/office/officeart/2008/layout/VerticalCircleList"/>
    <dgm:cxn modelId="{F0289732-AC64-46F5-AEB0-4ABE44926E88}" type="presParOf" srcId="{11C12494-AFFD-41AE-9DD0-E335376B828A}" destId="{3469335B-212E-4797-B92A-EC1130517FB0}" srcOrd="0" destOrd="0" presId="urn:microsoft.com/office/officeart/2008/layout/VerticalCircleList"/>
    <dgm:cxn modelId="{515BA7BF-93DC-420E-ACB5-D69692E4293E}" type="presParOf" srcId="{11C12494-AFFD-41AE-9DD0-E335376B828A}" destId="{61932534-0604-48D1-BDBD-41434E5AE128}" srcOrd="1" destOrd="0" presId="urn:microsoft.com/office/officeart/2008/layout/VerticalCircleList"/>
    <dgm:cxn modelId="{79DA5B9E-E761-420E-A747-A48626435BFB}" type="presParOf" srcId="{11C12494-AFFD-41AE-9DD0-E335376B828A}" destId="{82019869-FC1A-4035-8A9B-2DCBE36E943B}" srcOrd="2" destOrd="0" presId="urn:microsoft.com/office/officeart/2008/layout/VerticalCircleList"/>
    <dgm:cxn modelId="{03808C7A-C15F-4419-80D4-F04C6FB0A6D0}" type="presParOf" srcId="{F21C7BC7-FF9F-4071-9132-448C145C3259}" destId="{40E12950-94D8-44E4-9011-926551DA9DE6}" srcOrd="2" destOrd="0" presId="urn:microsoft.com/office/officeart/2008/layout/VerticalCircleList"/>
    <dgm:cxn modelId="{E1C88BC4-6904-4BD5-8210-7B641C87545E}" type="presParOf" srcId="{40E12950-94D8-44E4-9011-926551DA9DE6}" destId="{4A6CBE21-B84B-4D09-B051-2989FE7A226C}" srcOrd="0" destOrd="0" presId="urn:microsoft.com/office/officeart/2008/layout/VerticalCircleList"/>
    <dgm:cxn modelId="{E51380C8-2B91-41F6-A044-292AD70E9288}" type="presParOf" srcId="{40E12950-94D8-44E4-9011-926551DA9DE6}" destId="{C6EF19A5-EB3C-411C-AF38-B88567AD57A6}" srcOrd="1" destOrd="0" presId="urn:microsoft.com/office/officeart/2008/layout/VerticalCircleList"/>
    <dgm:cxn modelId="{4FD3FF82-E695-45C4-852E-579F10A82FD2}" type="presParOf" srcId="{40E12950-94D8-44E4-9011-926551DA9DE6}" destId="{027FA131-341F-4C71-A6F1-9F7AA6DEDD6E}" srcOrd="2" destOrd="0" presId="urn:microsoft.com/office/officeart/2008/layout/VerticalCircleList"/>
    <dgm:cxn modelId="{EAAA8199-D26D-4C38-B9DF-6ED470F60059}" type="presParOf" srcId="{F21C7BC7-FF9F-4071-9132-448C145C3259}" destId="{C11E5CF8-26A0-4CB6-BD73-E609F641D230}" srcOrd="3" destOrd="0" presId="urn:microsoft.com/office/officeart/2008/layout/VerticalCircleList"/>
    <dgm:cxn modelId="{A10AA573-6503-4694-9B26-C0A77FE53512}" type="presParOf" srcId="{C11E5CF8-26A0-4CB6-BD73-E609F641D230}" destId="{D9DA0358-0A39-42D5-B70E-E8DF31D68607}" srcOrd="0" destOrd="0" presId="urn:microsoft.com/office/officeart/2008/layout/VerticalCircleList"/>
    <dgm:cxn modelId="{13024668-BF38-40CD-A222-C216F1D5F928}" type="presParOf" srcId="{C11E5CF8-26A0-4CB6-BD73-E609F641D230}" destId="{4C1C4704-5C77-4C09-9FD4-63EFD846B5D6}" srcOrd="1" destOrd="0" presId="urn:microsoft.com/office/officeart/2008/layout/VerticalCircleList"/>
    <dgm:cxn modelId="{95112CC6-D33D-41F8-AE7B-F34A49476240}" type="presParOf" srcId="{C11E5CF8-26A0-4CB6-BD73-E609F641D230}" destId="{CFF16D72-CE8E-42EF-861D-CE563C8A6E83}" srcOrd="2" destOrd="0" presId="urn:microsoft.com/office/officeart/2008/layout/VerticalCircleList"/>
    <dgm:cxn modelId="{3276C6A8-0602-496D-B486-6D2165C2C645}" type="presParOf" srcId="{F21C7BC7-FF9F-4071-9132-448C145C3259}" destId="{A9888CB2-DB93-41CE-BF1C-929371FA4881}" srcOrd="4" destOrd="0" presId="urn:microsoft.com/office/officeart/2008/layout/VerticalCircleList"/>
    <dgm:cxn modelId="{5FE6B293-17EB-4898-A0CF-E7CA294AD653}" type="presParOf" srcId="{A9888CB2-DB93-41CE-BF1C-929371FA4881}" destId="{FE8D4468-23C5-4988-A212-8303D395C41B}" srcOrd="0" destOrd="0" presId="urn:microsoft.com/office/officeart/2008/layout/VerticalCircleList"/>
    <dgm:cxn modelId="{B4B87A1C-E190-43CA-96C4-A68D32C25787}" type="presParOf" srcId="{A9888CB2-DB93-41CE-BF1C-929371FA4881}" destId="{7A3647FD-8EA7-4D18-A852-81386B03AFC1}" srcOrd="1" destOrd="0" presId="urn:microsoft.com/office/officeart/2008/layout/VerticalCircleList"/>
    <dgm:cxn modelId="{5C9C774A-4DC8-4186-92F1-41C82BB1B63C}" type="presParOf" srcId="{A9888CB2-DB93-41CE-BF1C-929371FA4881}" destId="{D2F0A79B-EF87-4609-A928-BF5D9168DC62}"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3443C-7D6F-4CF6-A488-41D2E6F80347}">
      <dsp:nvSpPr>
        <dsp:cNvPr id="0" name=""/>
        <dsp:cNvSpPr/>
      </dsp:nvSpPr>
      <dsp:spPr>
        <a:xfrm>
          <a:off x="2633850" y="-32896"/>
          <a:ext cx="5138427" cy="5138427"/>
        </a:xfrm>
        <a:prstGeom prst="circularArrow">
          <a:avLst>
            <a:gd name="adj1" fmla="val 5544"/>
            <a:gd name="adj2" fmla="val 330680"/>
            <a:gd name="adj3" fmla="val 14483677"/>
            <a:gd name="adj4" fmla="val 16968610"/>
            <a:gd name="adj5" fmla="val 5757"/>
          </a:avLst>
        </a:prstGeom>
        <a:gradFill rotWithShape="1">
          <a:gsLst>
            <a:gs pos="0">
              <a:schemeClr val="accent5">
                <a:tint val="94000"/>
                <a:satMod val="103000"/>
                <a:lumMod val="102000"/>
              </a:schemeClr>
            </a:gs>
            <a:gs pos="50000">
              <a:schemeClr val="accent5">
                <a:shade val="100000"/>
                <a:satMod val="110000"/>
                <a:lumMod val="100000"/>
              </a:schemeClr>
            </a:gs>
            <a:gs pos="100000">
              <a:schemeClr val="accent5">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hemeClr val="accent5"/>
        </a:lnRef>
        <a:fillRef idx="3">
          <a:schemeClr val="accent5"/>
        </a:fillRef>
        <a:effectRef idx="3">
          <a:schemeClr val="accent5"/>
        </a:effectRef>
        <a:fontRef idx="minor">
          <a:schemeClr val="lt1"/>
        </a:fontRef>
      </dsp:style>
    </dsp:sp>
    <dsp:sp modelId="{956C01AA-33A6-4A9C-816F-1449D98313F3}">
      <dsp:nvSpPr>
        <dsp:cNvPr id="0" name=""/>
        <dsp:cNvSpPr/>
      </dsp:nvSpPr>
      <dsp:spPr>
        <a:xfrm>
          <a:off x="4385004" y="304"/>
          <a:ext cx="1636119" cy="818059"/>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Problem</a:t>
          </a:r>
          <a:endParaRPr lang="id-ID" sz="1500" kern="1200" dirty="0"/>
        </a:p>
      </dsp:txBody>
      <dsp:txXfrm>
        <a:off x="4424938" y="40238"/>
        <a:ext cx="1556251" cy="738191"/>
      </dsp:txXfrm>
    </dsp:sp>
    <dsp:sp modelId="{DE7CBD70-AF81-4B34-AFB5-AFA0FB8E144F}">
      <dsp:nvSpPr>
        <dsp:cNvPr id="0" name=""/>
        <dsp:cNvSpPr/>
      </dsp:nvSpPr>
      <dsp:spPr>
        <a:xfrm>
          <a:off x="6098174" y="825324"/>
          <a:ext cx="1636119" cy="818059"/>
        </a:xfrm>
        <a:prstGeom prst="roundRect">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Making</a:t>
          </a:r>
          <a:endParaRPr lang="id-ID" sz="1500" kern="1200" dirty="0"/>
        </a:p>
      </dsp:txBody>
      <dsp:txXfrm>
        <a:off x="6138108" y="865258"/>
        <a:ext cx="1556251" cy="738191"/>
      </dsp:txXfrm>
    </dsp:sp>
    <dsp:sp modelId="{311AE380-104A-406A-B5F1-73779F55B12C}">
      <dsp:nvSpPr>
        <dsp:cNvPr id="0" name=""/>
        <dsp:cNvSpPr/>
      </dsp:nvSpPr>
      <dsp:spPr>
        <a:xfrm>
          <a:off x="6521292" y="2679125"/>
          <a:ext cx="1636119" cy="818059"/>
        </a:xfrm>
        <a:prstGeom prst="roundRect">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Implementation</a:t>
          </a:r>
          <a:endParaRPr lang="id-ID" sz="1500" kern="1200" dirty="0"/>
        </a:p>
      </dsp:txBody>
      <dsp:txXfrm>
        <a:off x="6561226" y="2719059"/>
        <a:ext cx="1556251" cy="738191"/>
      </dsp:txXfrm>
    </dsp:sp>
    <dsp:sp modelId="{AD654724-9C26-4EA0-B427-47A3ADEC0DC4}">
      <dsp:nvSpPr>
        <dsp:cNvPr id="0" name=""/>
        <dsp:cNvSpPr/>
      </dsp:nvSpPr>
      <dsp:spPr>
        <a:xfrm>
          <a:off x="5335742" y="4165759"/>
          <a:ext cx="1636119" cy="818059"/>
        </a:xfrm>
        <a:prstGeom prst="round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Monitoring &amp; Control</a:t>
          </a:r>
          <a:endParaRPr lang="id-ID" sz="1500" kern="1200" dirty="0"/>
        </a:p>
      </dsp:txBody>
      <dsp:txXfrm>
        <a:off x="5375676" y="4205693"/>
        <a:ext cx="1556251" cy="738191"/>
      </dsp:txXfrm>
    </dsp:sp>
    <dsp:sp modelId="{750C1557-09F9-4B51-9073-FB9A38B207BC}">
      <dsp:nvSpPr>
        <dsp:cNvPr id="0" name=""/>
        <dsp:cNvSpPr/>
      </dsp:nvSpPr>
      <dsp:spPr>
        <a:xfrm>
          <a:off x="3434266" y="4165759"/>
          <a:ext cx="1636119" cy="818059"/>
        </a:xfrm>
        <a:prstGeom prst="roundRect">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Evaluation</a:t>
          </a:r>
          <a:endParaRPr lang="id-ID" sz="1500" kern="1200" dirty="0"/>
        </a:p>
      </dsp:txBody>
      <dsp:txXfrm>
        <a:off x="3474200" y="4205693"/>
        <a:ext cx="1556251" cy="738191"/>
      </dsp:txXfrm>
    </dsp:sp>
    <dsp:sp modelId="{E8FECEDD-2A51-4CD8-8CF4-94118E1B53AF}">
      <dsp:nvSpPr>
        <dsp:cNvPr id="0" name=""/>
        <dsp:cNvSpPr/>
      </dsp:nvSpPr>
      <dsp:spPr>
        <a:xfrm>
          <a:off x="2248716" y="2679125"/>
          <a:ext cx="1636119" cy="818059"/>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Outcomes</a:t>
          </a:r>
          <a:endParaRPr lang="id-ID" sz="1500" kern="1200" dirty="0"/>
        </a:p>
      </dsp:txBody>
      <dsp:txXfrm>
        <a:off x="2288650" y="2719059"/>
        <a:ext cx="1556251" cy="738191"/>
      </dsp:txXfrm>
    </dsp:sp>
    <dsp:sp modelId="{275DC620-3007-4D9E-9F02-39C61916AA4C}">
      <dsp:nvSpPr>
        <dsp:cNvPr id="0" name=""/>
        <dsp:cNvSpPr/>
      </dsp:nvSpPr>
      <dsp:spPr>
        <a:xfrm>
          <a:off x="2671834" y="825324"/>
          <a:ext cx="1636119" cy="818059"/>
        </a:xfrm>
        <a:prstGeom prst="roundRect">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Policy Impact</a:t>
          </a:r>
          <a:endParaRPr lang="id-ID" sz="1500" kern="1200" dirty="0"/>
        </a:p>
      </dsp:txBody>
      <dsp:txXfrm>
        <a:off x="2711768" y="865258"/>
        <a:ext cx="1556251" cy="7381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1E3BD2-3981-4135-85A0-BDF90F601DF9}">
      <dsp:nvSpPr>
        <dsp:cNvPr id="0" name=""/>
        <dsp:cNvSpPr/>
      </dsp:nvSpPr>
      <dsp:spPr>
        <a:xfrm rot="5400000">
          <a:off x="6067151" y="-2493554"/>
          <a:ext cx="923329" cy="6144768"/>
        </a:xfrm>
        <a:prstGeom prst="round2SameRect">
          <a:avLst/>
        </a:prstGeom>
        <a:solidFill>
          <a:schemeClr val="accent5">
            <a:tint val="40000"/>
            <a:alpha val="90000"/>
            <a:hueOff val="0"/>
            <a:satOff val="0"/>
            <a:lumOff val="0"/>
            <a:alphaOff val="0"/>
          </a:schemeClr>
        </a:solidFill>
        <a:ln w="6350" cap="flat" cmpd="sng" algn="in">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is-IS" sz="2600" kern="1200" noProof="0" dirty="0" smtClean="0"/>
            <a:t>Berkenan dengan fisik dan mental</a:t>
          </a:r>
          <a:endParaRPr lang="is-IS" sz="2600" kern="1200" noProof="0" dirty="0"/>
        </a:p>
      </dsp:txBody>
      <dsp:txXfrm rot="-5400000">
        <a:off x="3456432" y="162238"/>
        <a:ext cx="6099695" cy="833183"/>
      </dsp:txXfrm>
    </dsp:sp>
    <dsp:sp modelId="{C25AA061-B996-4258-BD34-3BF86108E354}">
      <dsp:nvSpPr>
        <dsp:cNvPr id="0" name=""/>
        <dsp:cNvSpPr/>
      </dsp:nvSpPr>
      <dsp:spPr>
        <a:xfrm>
          <a:off x="0" y="1748"/>
          <a:ext cx="3456432" cy="1154162"/>
        </a:xfrm>
        <a:prstGeom prst="round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ig-NG" sz="3200" kern="1200" noProof="0" dirty="0" smtClean="0"/>
            <a:t>Faktor Fisiologis</a:t>
          </a:r>
          <a:endParaRPr lang="ig-NG" sz="3200" kern="1200" noProof="0" dirty="0"/>
        </a:p>
      </dsp:txBody>
      <dsp:txXfrm>
        <a:off x="56342" y="58090"/>
        <a:ext cx="3343748" cy="1041478"/>
      </dsp:txXfrm>
    </dsp:sp>
    <dsp:sp modelId="{E3D05110-DAED-4668-94B1-D3E72DBD10FC}">
      <dsp:nvSpPr>
        <dsp:cNvPr id="0" name=""/>
        <dsp:cNvSpPr/>
      </dsp:nvSpPr>
      <dsp:spPr>
        <a:xfrm rot="5400000">
          <a:off x="6067151" y="-1281684"/>
          <a:ext cx="923329" cy="6144768"/>
        </a:xfrm>
        <a:prstGeom prst="round2SameRect">
          <a:avLst/>
        </a:prstGeom>
        <a:solidFill>
          <a:schemeClr val="accent5">
            <a:tint val="40000"/>
            <a:alpha val="90000"/>
            <a:hueOff val="-4939620"/>
            <a:satOff val="-5693"/>
            <a:lumOff val="-78"/>
            <a:alphaOff val="0"/>
          </a:schemeClr>
        </a:solidFill>
        <a:ln w="6350" cap="flat" cmpd="sng" algn="in">
          <a:solidFill>
            <a:schemeClr val="accent5">
              <a:tint val="40000"/>
              <a:alpha val="90000"/>
              <a:hueOff val="-4939620"/>
              <a:satOff val="-5693"/>
              <a:lumOff val="-78"/>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ibb-NG" sz="2600" kern="1200" noProof="0" dirty="0" smtClean="0"/>
            <a:t>Berkenaan dengan persepsi, sikap, kepribadian, motivasi dan belajar</a:t>
          </a:r>
          <a:endParaRPr lang="ibb-NG" sz="2600" kern="1200" noProof="0" dirty="0"/>
        </a:p>
      </dsp:txBody>
      <dsp:txXfrm rot="-5400000">
        <a:off x="3456432" y="1374108"/>
        <a:ext cx="6099695" cy="833183"/>
      </dsp:txXfrm>
    </dsp:sp>
    <dsp:sp modelId="{CD9D623B-3B7F-4EC5-8C89-8B0E9248054B}">
      <dsp:nvSpPr>
        <dsp:cNvPr id="0" name=""/>
        <dsp:cNvSpPr/>
      </dsp:nvSpPr>
      <dsp:spPr>
        <a:xfrm>
          <a:off x="0" y="1213618"/>
          <a:ext cx="3456432" cy="1154162"/>
        </a:xfrm>
        <a:prstGeom prst="roundRect">
          <a:avLst/>
        </a:prstGeom>
        <a:gradFill rotWithShape="0">
          <a:gsLst>
            <a:gs pos="0">
              <a:schemeClr val="accent5">
                <a:hueOff val="-4990872"/>
                <a:satOff val="-7727"/>
                <a:lumOff val="0"/>
                <a:alphaOff val="0"/>
                <a:tint val="94000"/>
                <a:satMod val="103000"/>
                <a:lumMod val="102000"/>
              </a:schemeClr>
            </a:gs>
            <a:gs pos="50000">
              <a:schemeClr val="accent5">
                <a:hueOff val="-4990872"/>
                <a:satOff val="-7727"/>
                <a:lumOff val="0"/>
                <a:alphaOff val="0"/>
                <a:shade val="100000"/>
                <a:satMod val="110000"/>
                <a:lumMod val="100000"/>
              </a:schemeClr>
            </a:gs>
            <a:gs pos="100000">
              <a:schemeClr val="accent5">
                <a:hueOff val="-4990872"/>
                <a:satOff val="-7727"/>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ibb-NG" sz="3200" kern="1200" noProof="0" dirty="0" smtClean="0"/>
            <a:t>Faktor Psikologis</a:t>
          </a:r>
          <a:endParaRPr lang="ibb-NG" sz="3200" kern="1200" noProof="0" dirty="0"/>
        </a:p>
      </dsp:txBody>
      <dsp:txXfrm>
        <a:off x="56342" y="1269960"/>
        <a:ext cx="3343748" cy="1041478"/>
      </dsp:txXfrm>
    </dsp:sp>
    <dsp:sp modelId="{63AD7C06-0C94-4775-B00B-DC0F6A6E8B6E}">
      <dsp:nvSpPr>
        <dsp:cNvPr id="0" name=""/>
        <dsp:cNvSpPr/>
      </dsp:nvSpPr>
      <dsp:spPr>
        <a:xfrm rot="5400000">
          <a:off x="6067151" y="-69813"/>
          <a:ext cx="923329" cy="6144768"/>
        </a:xfrm>
        <a:prstGeom prst="round2SameRect">
          <a:avLst/>
        </a:prstGeom>
        <a:solidFill>
          <a:schemeClr val="accent5">
            <a:tint val="40000"/>
            <a:alpha val="90000"/>
            <a:hueOff val="-9879240"/>
            <a:satOff val="-11387"/>
            <a:lumOff val="-155"/>
            <a:alphaOff val="0"/>
          </a:schemeClr>
        </a:solidFill>
        <a:ln w="6350" cap="flat" cmpd="sng" algn="in">
          <a:solidFill>
            <a:schemeClr val="accent5">
              <a:tint val="40000"/>
              <a:alpha val="90000"/>
              <a:hueOff val="-9879240"/>
              <a:satOff val="-11387"/>
              <a:lumOff val="-155"/>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ig-NG" sz="2600" kern="1200" noProof="0" dirty="0" smtClean="0"/>
            <a:t>Meliputi keluarga, kelas sosial dan kebudayaan</a:t>
          </a:r>
          <a:endParaRPr lang="ig-NG" sz="2600" kern="1200" noProof="0" dirty="0"/>
        </a:p>
      </dsp:txBody>
      <dsp:txXfrm rot="-5400000">
        <a:off x="3456432" y="2585979"/>
        <a:ext cx="6099695" cy="833183"/>
      </dsp:txXfrm>
    </dsp:sp>
    <dsp:sp modelId="{60B83AC3-BEAA-4507-8B99-7F39321642B8}">
      <dsp:nvSpPr>
        <dsp:cNvPr id="0" name=""/>
        <dsp:cNvSpPr/>
      </dsp:nvSpPr>
      <dsp:spPr>
        <a:xfrm>
          <a:off x="0" y="2425489"/>
          <a:ext cx="3456432" cy="1154162"/>
        </a:xfrm>
        <a:prstGeom prst="roundRect">
          <a:avLst/>
        </a:prstGeom>
        <a:gradFill rotWithShape="0">
          <a:gsLst>
            <a:gs pos="0">
              <a:schemeClr val="accent5">
                <a:hueOff val="-9981745"/>
                <a:satOff val="-15454"/>
                <a:lumOff val="0"/>
                <a:alphaOff val="0"/>
                <a:tint val="94000"/>
                <a:satMod val="103000"/>
                <a:lumMod val="102000"/>
              </a:schemeClr>
            </a:gs>
            <a:gs pos="50000">
              <a:schemeClr val="accent5">
                <a:hueOff val="-9981745"/>
                <a:satOff val="-15454"/>
                <a:lumOff val="0"/>
                <a:alphaOff val="0"/>
                <a:shade val="100000"/>
                <a:satMod val="110000"/>
                <a:lumMod val="100000"/>
              </a:schemeClr>
            </a:gs>
            <a:gs pos="100000">
              <a:schemeClr val="accent5">
                <a:hueOff val="-9981745"/>
                <a:satOff val="-15454"/>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id-ID" sz="3200" kern="1200" noProof="0" dirty="0" smtClean="0"/>
            <a:t>Faktor Lingkungan</a:t>
          </a:r>
          <a:endParaRPr lang="id-ID" sz="3200" kern="1200" noProof="0" dirty="0"/>
        </a:p>
      </dsp:txBody>
      <dsp:txXfrm>
        <a:off x="56342" y="2481831"/>
        <a:ext cx="3343748" cy="10414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8482A-BE14-4C0D-8509-8A98EAF0B0F5}">
      <dsp:nvSpPr>
        <dsp:cNvPr id="0" name=""/>
        <dsp:cNvSpPr/>
      </dsp:nvSpPr>
      <dsp:spPr>
        <a:xfrm>
          <a:off x="935261" y="748"/>
          <a:ext cx="929555" cy="929555"/>
        </a:xfrm>
        <a:prstGeom prst="ellipse">
          <a:avLst/>
        </a:prstGeom>
        <a:solidFill>
          <a:schemeClr val="accent1">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25CB914-8B3B-4820-8975-4E8B22C606E1}">
      <dsp:nvSpPr>
        <dsp:cNvPr id="0" name=""/>
        <dsp:cNvSpPr/>
      </dsp:nvSpPr>
      <dsp:spPr>
        <a:xfrm>
          <a:off x="1724357" y="748"/>
          <a:ext cx="6873244" cy="92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en-US" sz="1800" kern="1200" dirty="0" smtClean="0"/>
            <a:t>K</a:t>
          </a:r>
          <a:r>
            <a:rPr lang="id-ID" sz="1800" kern="1200" dirty="0" smtClean="0"/>
            <a:t>apabilitas visioner individu birokrasi pemerintahan (persepsi dan sikap) </a:t>
          </a:r>
          <a:r>
            <a:rPr lang="en-US" sz="1800" kern="1200" dirty="0" smtClean="0"/>
            <a:t>yang </a:t>
          </a:r>
          <a:r>
            <a:rPr lang="id-ID" sz="1800" kern="1200" dirty="0" smtClean="0"/>
            <a:t>tercermin dalam penguasaan serta pengembangan pengetahuan, pengalaman, keterampilan /keahlian, etika dan lain sebagainya</a:t>
          </a:r>
          <a:endParaRPr lang="id-ID" sz="1800" kern="1200" dirty="0"/>
        </a:p>
      </dsp:txBody>
      <dsp:txXfrm>
        <a:off x="1724357" y="748"/>
        <a:ext cx="6873244" cy="929555"/>
      </dsp:txXfrm>
    </dsp:sp>
    <dsp:sp modelId="{61932534-0604-48D1-BDBD-41434E5AE128}">
      <dsp:nvSpPr>
        <dsp:cNvPr id="0" name=""/>
        <dsp:cNvSpPr/>
      </dsp:nvSpPr>
      <dsp:spPr>
        <a:xfrm>
          <a:off x="935261" y="930303"/>
          <a:ext cx="929555" cy="929555"/>
        </a:xfrm>
        <a:prstGeom prst="ellipse">
          <a:avLst/>
        </a:prstGeom>
        <a:solidFill>
          <a:schemeClr val="accent1">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82019869-FC1A-4035-8A9B-2DCBE36E943B}">
      <dsp:nvSpPr>
        <dsp:cNvPr id="0" name=""/>
        <dsp:cNvSpPr/>
      </dsp:nvSpPr>
      <dsp:spPr>
        <a:xfrm>
          <a:off x="1724357" y="930303"/>
          <a:ext cx="6873244" cy="92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id-ID" sz="1800" kern="1200" dirty="0" smtClean="0"/>
            <a:t>Strategi pengembangan birokrasi dalam organisasi dan manajemen pemerintahan</a:t>
          </a:r>
          <a:endParaRPr lang="id-ID" sz="1800" kern="1200" dirty="0"/>
        </a:p>
      </dsp:txBody>
      <dsp:txXfrm>
        <a:off x="1724357" y="930303"/>
        <a:ext cx="6873244" cy="929555"/>
      </dsp:txXfrm>
    </dsp:sp>
    <dsp:sp modelId="{C6EF19A5-EB3C-411C-AF38-B88567AD57A6}">
      <dsp:nvSpPr>
        <dsp:cNvPr id="0" name=""/>
        <dsp:cNvSpPr/>
      </dsp:nvSpPr>
      <dsp:spPr>
        <a:xfrm>
          <a:off x="935261" y="1859858"/>
          <a:ext cx="929555" cy="929555"/>
        </a:xfrm>
        <a:prstGeom prst="ellipse">
          <a:avLst/>
        </a:prstGeom>
        <a:solidFill>
          <a:schemeClr val="accent1">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27FA131-341F-4C71-A6F1-9F7AA6DEDD6E}">
      <dsp:nvSpPr>
        <dsp:cNvPr id="0" name=""/>
        <dsp:cNvSpPr/>
      </dsp:nvSpPr>
      <dsp:spPr>
        <a:xfrm>
          <a:off x="1724357" y="1859858"/>
          <a:ext cx="6873244" cy="92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id-ID" sz="1800" kern="1200" dirty="0" smtClean="0"/>
            <a:t>Adaptasi terhadap perubahan lingkungan strategis</a:t>
          </a:r>
          <a:endParaRPr lang="id-ID" sz="1800" kern="1200" dirty="0"/>
        </a:p>
      </dsp:txBody>
      <dsp:txXfrm>
        <a:off x="1724357" y="1859858"/>
        <a:ext cx="6873244" cy="929555"/>
      </dsp:txXfrm>
    </dsp:sp>
    <dsp:sp modelId="{4C1C4704-5C77-4C09-9FD4-63EFD846B5D6}">
      <dsp:nvSpPr>
        <dsp:cNvPr id="0" name=""/>
        <dsp:cNvSpPr/>
      </dsp:nvSpPr>
      <dsp:spPr>
        <a:xfrm>
          <a:off x="935261" y="2789414"/>
          <a:ext cx="929555" cy="929555"/>
        </a:xfrm>
        <a:prstGeom prst="ellipse">
          <a:avLst/>
        </a:prstGeom>
        <a:solidFill>
          <a:schemeClr val="accent1">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FF16D72-CE8E-42EF-861D-CE563C8A6E83}">
      <dsp:nvSpPr>
        <dsp:cNvPr id="0" name=""/>
        <dsp:cNvSpPr/>
      </dsp:nvSpPr>
      <dsp:spPr>
        <a:xfrm>
          <a:off x="1724357" y="2789414"/>
          <a:ext cx="6873244" cy="92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nn-NO" sz="1800" kern="1200" dirty="0" smtClean="0"/>
            <a:t>Responsif terhadap perkembangan dan kemajuan ilmu pengetahuan, teknologi, komunikasi dan informasi</a:t>
          </a:r>
          <a:endParaRPr lang="id-ID" sz="1800" kern="1200" dirty="0"/>
        </a:p>
      </dsp:txBody>
      <dsp:txXfrm>
        <a:off x="1724357" y="2789414"/>
        <a:ext cx="6873244" cy="929555"/>
      </dsp:txXfrm>
    </dsp:sp>
    <dsp:sp modelId="{7A3647FD-8EA7-4D18-A852-81386B03AFC1}">
      <dsp:nvSpPr>
        <dsp:cNvPr id="0" name=""/>
        <dsp:cNvSpPr/>
      </dsp:nvSpPr>
      <dsp:spPr>
        <a:xfrm>
          <a:off x="935261" y="3718969"/>
          <a:ext cx="929555" cy="929555"/>
        </a:xfrm>
        <a:prstGeom prst="ellipse">
          <a:avLst/>
        </a:prstGeom>
        <a:solidFill>
          <a:schemeClr val="accent1">
            <a:alpha val="5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2F0A79B-EF87-4609-A928-BF5D9168DC62}">
      <dsp:nvSpPr>
        <dsp:cNvPr id="0" name=""/>
        <dsp:cNvSpPr/>
      </dsp:nvSpPr>
      <dsp:spPr>
        <a:xfrm>
          <a:off x="1724357" y="3718969"/>
          <a:ext cx="6873244" cy="92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0" bIns="22860" numCol="1" spcCol="1270" anchor="ctr" anchorCtr="0">
          <a:noAutofit/>
        </a:bodyPr>
        <a:lstStyle/>
        <a:p>
          <a:pPr lvl="0" algn="l" defTabSz="800100">
            <a:lnSpc>
              <a:spcPct val="90000"/>
            </a:lnSpc>
            <a:spcBef>
              <a:spcPct val="0"/>
            </a:spcBef>
            <a:spcAft>
              <a:spcPct val="35000"/>
            </a:spcAft>
          </a:pPr>
          <a:r>
            <a:rPr lang="id-ID" sz="1800" kern="1200" dirty="0" smtClean="0"/>
            <a:t>Mempunyai tanggung jawab terhadap kepentingan negara dan bangsa. </a:t>
          </a:r>
          <a:endParaRPr lang="id-ID" sz="1800" kern="1200" dirty="0"/>
        </a:p>
      </dsp:txBody>
      <dsp:txXfrm>
        <a:off x="1724357" y="3718969"/>
        <a:ext cx="6873244" cy="929555"/>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9CCB16E-5C6B-48F7-A100-54DF95C2FD3B}" type="datetimeFigureOut">
              <a:rPr lang="id-ID" smtClean="0"/>
              <a:t>3/4/2022</a:t>
            </a:fld>
            <a:endParaRPr lang="id-ID"/>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id-ID"/>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B16ABFE-3AFC-4017-BA06-63C1D3D34173}" type="slidenum">
              <a:rPr lang="id-ID" smtClean="0"/>
              <a:t>‹#›</a:t>
            </a:fld>
            <a:endParaRPr lang="id-ID"/>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997773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CCB16E-5C6B-48F7-A100-54DF95C2FD3B}" type="datetimeFigureOut">
              <a:rPr lang="id-ID" smtClean="0"/>
              <a:t>3/4/2022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1440371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CCB16E-5C6B-48F7-A100-54DF95C2FD3B}" type="datetimeFigureOut">
              <a:rPr lang="id-ID" smtClean="0"/>
              <a:t>3/4/2022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143183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CCB16E-5C6B-48F7-A100-54DF95C2FD3B}" type="datetimeFigureOut">
              <a:rPr lang="id-ID" smtClean="0"/>
              <a:t>3/4/2022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4162103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9CCB16E-5C6B-48F7-A100-54DF95C2FD3B}" type="datetimeFigureOut">
              <a:rPr lang="id-ID" smtClean="0"/>
              <a:t>3/4/2022</a:t>
            </a:fld>
            <a:endParaRPr lang="id-ID"/>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id-ID"/>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B16ABFE-3AFC-4017-BA06-63C1D3D34173}" type="slidenum">
              <a:rPr lang="id-ID" smtClean="0"/>
              <a:t>‹#›</a:t>
            </a:fld>
            <a:endParaRPr lang="id-ID"/>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452830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CCB16E-5C6B-48F7-A100-54DF95C2FD3B}" type="datetimeFigureOut">
              <a:rPr lang="id-ID" smtClean="0"/>
              <a:t>3/4/2022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119912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CCB16E-5C6B-48F7-A100-54DF95C2FD3B}" type="datetimeFigureOut">
              <a:rPr lang="id-ID" smtClean="0"/>
              <a:t>3/4/2022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92999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9CCB16E-5C6B-48F7-A100-54DF95C2FD3B}" type="datetimeFigureOut">
              <a:rPr lang="id-ID" smtClean="0"/>
              <a:t>3/4/2022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930830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CCB16E-5C6B-48F7-A100-54DF95C2FD3B}" type="datetimeFigureOut">
              <a:rPr lang="id-ID" smtClean="0"/>
              <a:t>3/4/2022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B16ABFE-3AFC-4017-BA06-63C1D3D34173}" type="slidenum">
              <a:rPr lang="id-ID" smtClean="0"/>
              <a:t>‹#›</a:t>
            </a:fld>
            <a:endParaRPr lang="id-ID"/>
          </a:p>
        </p:txBody>
      </p:sp>
    </p:spTree>
    <p:extLst>
      <p:ext uri="{BB962C8B-B14F-4D97-AF65-F5344CB8AC3E}">
        <p14:creationId xmlns:p14="http://schemas.microsoft.com/office/powerpoint/2010/main" val="58844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9CCB16E-5C6B-48F7-A100-54DF95C2FD3B}" type="datetimeFigureOut">
              <a:rPr lang="id-ID" smtClean="0"/>
              <a:t>3/4/2022</a:t>
            </a:fld>
            <a:endParaRPr lang="id-ID"/>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B16ABFE-3AFC-4017-BA06-63C1D3D34173}" type="slidenum">
              <a:rPr lang="id-ID" smtClean="0"/>
              <a:t>‹#›</a:t>
            </a:fld>
            <a:endParaRPr lang="id-ID"/>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55840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9CCB16E-5C6B-48F7-A100-54DF95C2FD3B}" type="datetimeFigureOut">
              <a:rPr lang="id-ID" smtClean="0"/>
              <a:t>3/4/2022</a:t>
            </a:fld>
            <a:endParaRPr lang="id-ID"/>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B16ABFE-3AFC-4017-BA06-63C1D3D34173}" type="slidenum">
              <a:rPr lang="id-ID" smtClean="0"/>
              <a:t>‹#›</a:t>
            </a:fld>
            <a:endParaRPr lang="id-ID"/>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04781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9CCB16E-5C6B-48F7-A100-54DF95C2FD3B}" type="datetimeFigureOut">
              <a:rPr lang="id-ID" smtClean="0"/>
              <a:t>3/4/2022</a:t>
            </a:fld>
            <a:endParaRPr lang="id-ID"/>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id-ID"/>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B16ABFE-3AFC-4017-BA06-63C1D3D34173}" type="slidenum">
              <a:rPr lang="id-ID" smtClean="0"/>
              <a:t>‹#›</a:t>
            </a:fld>
            <a:endParaRPr lang="id-ID"/>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1692626"/>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4856" y="1788454"/>
            <a:ext cx="9710671" cy="2098226"/>
          </a:xfrm>
        </p:spPr>
        <p:txBody>
          <a:bodyPr/>
          <a:lstStyle/>
          <a:p>
            <a:r>
              <a:rPr lang="id-ID" sz="6600" b="1" cap="none" dirty="0" smtClean="0">
                <a:effectLst>
                  <a:outerShdw blurRad="38100" dist="38100" dir="2700000" algn="tl">
                    <a:srgbClr val="000000">
                      <a:alpha val="43137"/>
                    </a:srgbClr>
                  </a:outerShdw>
                </a:effectLst>
              </a:rPr>
              <a:t>Implementasi Birokrasi Pemerintahan</a:t>
            </a:r>
            <a:endParaRPr lang="id-ID" sz="6600" b="1" cap="none"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ibb-NG" b="1" dirty="0" smtClean="0">
                <a:effectLst>
                  <a:outerShdw blurRad="38100" dist="38100" dir="2700000" algn="tl">
                    <a:srgbClr val="000000">
                      <a:alpha val="43137"/>
                    </a:srgbClr>
                  </a:outerShdw>
                </a:effectLst>
              </a:rPr>
              <a:t>Hikmawan Syahputra, S.I.P., M.A</a:t>
            </a:r>
            <a:endParaRPr lang="ibb-NG"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0927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66857"/>
            <a:ext cx="10258023" cy="1485900"/>
          </a:xfrm>
        </p:spPr>
        <p:txBody>
          <a:bodyPr>
            <a:normAutofit/>
          </a:bodyPr>
          <a:lstStyle/>
          <a:p>
            <a:pPr algn="ctr"/>
            <a:r>
              <a:rPr lang="id-ID" sz="3600" dirty="0" smtClean="0"/>
              <a:t>Alur Terbentuknya Prilaku Birokrasi Pemerintahan</a:t>
            </a:r>
            <a:endParaRPr lang="id-ID" sz="36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25769" y="1300765"/>
            <a:ext cx="9350062" cy="5146303"/>
          </a:xfrm>
        </p:spPr>
      </p:pic>
    </p:spTree>
    <p:extLst>
      <p:ext uri="{BB962C8B-B14F-4D97-AF65-F5344CB8AC3E}">
        <p14:creationId xmlns:p14="http://schemas.microsoft.com/office/powerpoint/2010/main" val="3260419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dirty="0" smtClean="0">
                <a:solidFill>
                  <a:schemeClr val="bg2">
                    <a:lumMod val="10000"/>
                  </a:schemeClr>
                </a:solidFill>
              </a:rPr>
              <a:t>Kualitas Prilaku Birokrasi Ditentukan Oleh:</a:t>
            </a:r>
            <a:endParaRPr lang="id-ID" sz="3600" dirty="0">
              <a:solidFill>
                <a:schemeClr val="bg2">
                  <a:lumMod val="1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7991722"/>
              </p:ext>
            </p:extLst>
          </p:nvPr>
        </p:nvGraphicFramePr>
        <p:xfrm>
          <a:off x="1371600" y="1815921"/>
          <a:ext cx="10129234" cy="46492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9884535" y="5550794"/>
            <a:ext cx="2176529" cy="11977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b="1" dirty="0" smtClean="0"/>
              <a:t>TUGAS</a:t>
            </a:r>
            <a:r>
              <a:rPr lang="id-ID" dirty="0" smtClean="0"/>
              <a:t>: Berikan contohnya pada setiap poin.</a:t>
            </a:r>
            <a:endParaRPr lang="id-ID" dirty="0"/>
          </a:p>
        </p:txBody>
      </p:sp>
    </p:spTree>
    <p:extLst>
      <p:ext uri="{BB962C8B-B14F-4D97-AF65-F5344CB8AC3E}">
        <p14:creationId xmlns:p14="http://schemas.microsoft.com/office/powerpoint/2010/main" val="2088502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953037"/>
            <a:ext cx="9601200" cy="5563673"/>
          </a:xfrm>
        </p:spPr>
        <p:txBody>
          <a:bodyPr>
            <a:normAutofit/>
          </a:bodyPr>
          <a:lstStyle/>
          <a:p>
            <a:r>
              <a:rPr lang="id-ID" sz="2800" dirty="0" smtClean="0">
                <a:solidFill>
                  <a:schemeClr val="bg2">
                    <a:lumMod val="10000"/>
                  </a:schemeClr>
                </a:solidFill>
              </a:rPr>
              <a:t>Dengan kata lain, </a:t>
            </a:r>
            <a:r>
              <a:rPr lang="id-ID" sz="2800" b="1" dirty="0" smtClean="0">
                <a:solidFill>
                  <a:schemeClr val="bg2">
                    <a:lumMod val="10000"/>
                  </a:schemeClr>
                </a:solidFill>
              </a:rPr>
              <a:t>birokrasi pada prinsipnya tidak dibuat sulit selama dalam prosesnya dapat dibuat mudah. </a:t>
            </a:r>
          </a:p>
          <a:p>
            <a:r>
              <a:rPr lang="id-ID" sz="2800" dirty="0" smtClean="0">
                <a:solidFill>
                  <a:schemeClr val="bg2">
                    <a:lumMod val="10000"/>
                  </a:schemeClr>
                </a:solidFill>
              </a:rPr>
              <a:t>Sementara dalam praktiknya, ada oknum pejabat yang memanfaatkan birokrasi ini untuk kepentingan sesaat dirinya. Tanpa mengindahkan kesulitan orang lain yang membutuhkan bantuan pelayanan. Hal seperti ini dalam fenomena pelaksanaan birokrasi mulai kalangan pegawai rendah sampai kalangan pejabat masih banyak terjadi. </a:t>
            </a:r>
          </a:p>
          <a:p>
            <a:r>
              <a:rPr lang="id-ID" sz="2800" dirty="0" smtClean="0">
                <a:solidFill>
                  <a:schemeClr val="bg2">
                    <a:lumMod val="10000"/>
                  </a:schemeClr>
                </a:solidFill>
              </a:rPr>
              <a:t>Prinsip dasar birokrasi adalah proses </a:t>
            </a:r>
            <a:r>
              <a:rPr lang="id-ID" sz="2800" b="1" dirty="0" smtClean="0">
                <a:solidFill>
                  <a:schemeClr val="bg2">
                    <a:lumMod val="10000"/>
                  </a:schemeClr>
                </a:solidFill>
              </a:rPr>
              <a:t>waktu pelayanan cepat, biaya murah, tidak berbelit-belit, sikap dan perilaku para pegawai ramah dan sopan, ini yang selalu harus dijaga serta dilaksanakan tanpa mengenal pamrih</a:t>
            </a:r>
            <a:r>
              <a:rPr lang="en-US" sz="2800" b="1" dirty="0" smtClean="0">
                <a:solidFill>
                  <a:schemeClr val="bg2">
                    <a:lumMod val="10000"/>
                  </a:schemeClr>
                </a:solidFill>
              </a:rPr>
              <a:t>.</a:t>
            </a:r>
            <a:endParaRPr lang="id-ID" sz="2800" b="1" dirty="0">
              <a:solidFill>
                <a:schemeClr val="bg2">
                  <a:lumMod val="10000"/>
                </a:schemeClr>
              </a:solidFill>
            </a:endParaRPr>
          </a:p>
        </p:txBody>
      </p:sp>
    </p:spTree>
    <p:extLst>
      <p:ext uri="{BB962C8B-B14F-4D97-AF65-F5344CB8AC3E}">
        <p14:creationId xmlns:p14="http://schemas.microsoft.com/office/powerpoint/2010/main" val="715867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948930" cy="1485900"/>
          </a:xfrm>
        </p:spPr>
        <p:txBody>
          <a:bodyPr/>
          <a:lstStyle/>
          <a:p>
            <a:r>
              <a:rPr lang="smn-FI" b="1" dirty="0" smtClean="0">
                <a:solidFill>
                  <a:schemeClr val="bg2">
                    <a:lumMod val="10000"/>
                  </a:schemeClr>
                </a:solidFill>
              </a:rPr>
              <a:t>Pelaksanaan Birokrasi Pemerintahan</a:t>
            </a:r>
            <a:endParaRPr lang="smn-FI" b="1" dirty="0">
              <a:solidFill>
                <a:schemeClr val="bg2">
                  <a:lumMod val="10000"/>
                </a:schemeClr>
              </a:solidFill>
            </a:endParaRPr>
          </a:p>
        </p:txBody>
      </p:sp>
      <p:sp>
        <p:nvSpPr>
          <p:cNvPr id="3" name="Content Placeholder 2"/>
          <p:cNvSpPr>
            <a:spLocks noGrp="1"/>
          </p:cNvSpPr>
          <p:nvPr>
            <p:ph idx="1"/>
          </p:nvPr>
        </p:nvSpPr>
        <p:spPr>
          <a:xfrm>
            <a:off x="1371600" y="1880315"/>
            <a:ext cx="9601200" cy="4675031"/>
          </a:xfrm>
        </p:spPr>
        <p:txBody>
          <a:bodyPr>
            <a:noAutofit/>
          </a:bodyPr>
          <a:lstStyle/>
          <a:p>
            <a:r>
              <a:rPr lang="id-ID" sz="2400" dirty="0" smtClean="0">
                <a:solidFill>
                  <a:schemeClr val="bg2">
                    <a:lumMod val="10000"/>
                  </a:schemeClr>
                </a:solidFill>
              </a:rPr>
              <a:t>Sejarah birokrasi di Indonesia memiliki rapor buruk, khususnya semasa Orde Baru yang menjadikan birokrasi sebagai mesin politik. Imbas dari semua itu, masyarakat harus membayar biaya mahal. </a:t>
            </a:r>
          </a:p>
          <a:p>
            <a:r>
              <a:rPr lang="id-ID" sz="2400" dirty="0" smtClean="0">
                <a:solidFill>
                  <a:schemeClr val="bg2">
                    <a:lumMod val="10000"/>
                  </a:schemeClr>
                </a:solidFill>
              </a:rPr>
              <a:t>Ketidakpastian waktu, ketidakpastian biaya, dan ketidakpastian siapa yang bertanggung jawab adalah beberapa fakta empiris rusaknya layanan birokrasi. </a:t>
            </a:r>
          </a:p>
          <a:p>
            <a:r>
              <a:rPr lang="id-ID" sz="2400" dirty="0" smtClean="0">
                <a:solidFill>
                  <a:schemeClr val="bg2">
                    <a:lumMod val="10000"/>
                  </a:schemeClr>
                </a:solidFill>
              </a:rPr>
              <a:t>Lebih dari itu, layanan birokrasi justru menjadi salah satu </a:t>
            </a:r>
            <a:r>
              <a:rPr lang="id-ID" sz="2400" i="1" dirty="0" smtClean="0">
                <a:solidFill>
                  <a:schemeClr val="bg2">
                    <a:lumMod val="10000"/>
                  </a:schemeClr>
                </a:solidFill>
              </a:rPr>
              <a:t>causa prima </a:t>
            </a:r>
            <a:r>
              <a:rPr lang="id-ID" sz="2400" dirty="0" smtClean="0">
                <a:solidFill>
                  <a:schemeClr val="bg2">
                    <a:lumMod val="10000"/>
                  </a:schemeClr>
                </a:solidFill>
              </a:rPr>
              <a:t>terhadap maraknya korupsi, kolusi, nepotisme. </a:t>
            </a:r>
          </a:p>
          <a:p>
            <a:r>
              <a:rPr lang="id-ID" sz="2400" dirty="0" smtClean="0">
                <a:solidFill>
                  <a:schemeClr val="bg2">
                    <a:lumMod val="10000"/>
                  </a:schemeClr>
                </a:solidFill>
              </a:rPr>
              <a:t>Pejabat politik yang mengisi birokrasi pemerintah sangat dominan. Kondisi ini cukup lama terbangun sehingga membentuk sikap, perilaku, dan oposisi bahwa pejabat politik dan pejabat birokrat tidak dapat dibedakan.</a:t>
            </a:r>
            <a:endParaRPr lang="id-ID" sz="2400" dirty="0">
              <a:solidFill>
                <a:schemeClr val="bg2">
                  <a:lumMod val="10000"/>
                </a:schemeClr>
              </a:solidFill>
            </a:endParaRPr>
          </a:p>
        </p:txBody>
      </p:sp>
    </p:spTree>
    <p:extLst>
      <p:ext uri="{BB962C8B-B14F-4D97-AF65-F5344CB8AC3E}">
        <p14:creationId xmlns:p14="http://schemas.microsoft.com/office/powerpoint/2010/main" val="1449771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02464"/>
            <a:ext cx="9601200" cy="447541"/>
          </a:xfrm>
        </p:spPr>
        <p:txBody>
          <a:bodyPr>
            <a:normAutofit fontScale="90000"/>
          </a:bodyPr>
          <a:lstStyle/>
          <a:p>
            <a:r>
              <a:rPr lang="id-ID" sz="2800" dirty="0" smtClean="0">
                <a:solidFill>
                  <a:schemeClr val="bg2">
                    <a:lumMod val="10000"/>
                  </a:schemeClr>
                </a:solidFill>
              </a:rPr>
              <a:t>Menciptakan Pelaksanaan Birokrasi Pemerintahan yang Baik</a:t>
            </a:r>
            <a:endParaRPr lang="id-ID" sz="2800" dirty="0">
              <a:solidFill>
                <a:schemeClr val="bg2">
                  <a:lumMod val="10000"/>
                </a:schemeClr>
              </a:solidFill>
            </a:endParaRPr>
          </a:p>
        </p:txBody>
      </p:sp>
      <p:sp>
        <p:nvSpPr>
          <p:cNvPr id="3" name="Content Placeholder 2"/>
          <p:cNvSpPr>
            <a:spLocks noGrp="1"/>
          </p:cNvSpPr>
          <p:nvPr>
            <p:ph idx="1"/>
          </p:nvPr>
        </p:nvSpPr>
        <p:spPr>
          <a:xfrm>
            <a:off x="1371600" y="1197735"/>
            <a:ext cx="9601200" cy="5499279"/>
          </a:xfrm>
        </p:spPr>
        <p:txBody>
          <a:bodyPr>
            <a:normAutofit/>
          </a:bodyPr>
          <a:lstStyle/>
          <a:p>
            <a:r>
              <a:rPr lang="id-ID" sz="2800" b="1" dirty="0" smtClean="0">
                <a:solidFill>
                  <a:schemeClr val="bg2">
                    <a:lumMod val="10000"/>
                  </a:schemeClr>
                </a:solidFill>
              </a:rPr>
              <a:t>Manajemen Sumberdaya Manusia</a:t>
            </a:r>
          </a:p>
          <a:p>
            <a:pPr lvl="1">
              <a:buFont typeface="Wingdings" panose="05000000000000000000" pitchFamily="2" charset="2"/>
              <a:buChar char="Ø"/>
            </a:pPr>
            <a:r>
              <a:rPr lang="id-ID" sz="2400" dirty="0" smtClean="0">
                <a:solidFill>
                  <a:schemeClr val="bg2">
                    <a:lumMod val="10000"/>
                  </a:schemeClr>
                </a:solidFill>
              </a:rPr>
              <a:t>Perencanaan Tenaga Kerja</a:t>
            </a:r>
          </a:p>
          <a:p>
            <a:pPr lvl="2">
              <a:buFont typeface="Wingdings" panose="05000000000000000000" pitchFamily="2" charset="2"/>
              <a:buChar char="§"/>
            </a:pPr>
            <a:r>
              <a:rPr lang="id-ID" sz="2000" dirty="0" smtClean="0">
                <a:solidFill>
                  <a:schemeClr val="bg2">
                    <a:lumMod val="10000"/>
                  </a:schemeClr>
                </a:solidFill>
              </a:rPr>
              <a:t>Klasifikasi jabatan tersusun akurat</a:t>
            </a:r>
          </a:p>
          <a:p>
            <a:pPr lvl="2">
              <a:buFont typeface="Wingdings" panose="05000000000000000000" pitchFamily="2" charset="2"/>
              <a:buChar char="§"/>
            </a:pPr>
            <a:r>
              <a:rPr lang="id-ID" sz="2000" dirty="0" smtClean="0">
                <a:solidFill>
                  <a:schemeClr val="bg2">
                    <a:lumMod val="10000"/>
                  </a:schemeClr>
                </a:solidFill>
              </a:rPr>
              <a:t>Uraian pekerjaan teperinci jelas</a:t>
            </a:r>
          </a:p>
          <a:p>
            <a:pPr lvl="2">
              <a:buFont typeface="Wingdings" panose="05000000000000000000" pitchFamily="2" charset="2"/>
              <a:buChar char="§"/>
            </a:pPr>
            <a:r>
              <a:rPr lang="id-ID" sz="2000" dirty="0" smtClean="0">
                <a:solidFill>
                  <a:schemeClr val="bg2">
                    <a:lumMod val="10000"/>
                  </a:schemeClr>
                </a:solidFill>
              </a:rPr>
              <a:t>Analisis pekerjaan yang matang (pelaksanaan tugas pokok dan penunjang)</a:t>
            </a:r>
          </a:p>
          <a:p>
            <a:pPr lvl="2">
              <a:buFont typeface="Wingdings" panose="05000000000000000000" pitchFamily="2" charset="2"/>
              <a:buChar char="§"/>
            </a:pPr>
            <a:r>
              <a:rPr lang="id-ID" sz="2000" dirty="0" smtClean="0">
                <a:solidFill>
                  <a:schemeClr val="bg2">
                    <a:lumMod val="10000"/>
                  </a:schemeClr>
                </a:solidFill>
              </a:rPr>
              <a:t>Terdapat “peta” ketenagakerjaan yang menggambarkan masa kerja para pegawai dikaitkan dengan pensiunan. </a:t>
            </a:r>
          </a:p>
          <a:p>
            <a:pPr lvl="2">
              <a:buFont typeface="Wingdings" panose="05000000000000000000" pitchFamily="2" charset="2"/>
              <a:buChar char="§"/>
            </a:pPr>
            <a:r>
              <a:rPr lang="id-ID" sz="2000" dirty="0" smtClean="0">
                <a:solidFill>
                  <a:schemeClr val="bg2">
                    <a:lumMod val="10000"/>
                  </a:schemeClr>
                </a:solidFill>
              </a:rPr>
              <a:t>Perkiraan tenaga kerja yang berhenti atas permintaan sendiri (</a:t>
            </a:r>
            <a:r>
              <a:rPr lang="id-ID" sz="2000" i="1" dirty="0" smtClean="0">
                <a:solidFill>
                  <a:schemeClr val="bg2">
                    <a:lumMod val="10000"/>
                  </a:schemeClr>
                </a:solidFill>
              </a:rPr>
              <a:t>turn over</a:t>
            </a:r>
            <a:r>
              <a:rPr lang="id-ID" sz="2000" dirty="0" smtClean="0">
                <a:solidFill>
                  <a:schemeClr val="bg2">
                    <a:lumMod val="10000"/>
                  </a:schemeClr>
                </a:solidFill>
              </a:rPr>
              <a:t>) berdasarkan kecenderungan masa lalu. </a:t>
            </a:r>
          </a:p>
          <a:p>
            <a:pPr lvl="2">
              <a:buFont typeface="Wingdings" panose="05000000000000000000" pitchFamily="2" charset="2"/>
              <a:buChar char="§"/>
            </a:pPr>
            <a:r>
              <a:rPr lang="id-ID" sz="2000" dirty="0" smtClean="0">
                <a:solidFill>
                  <a:schemeClr val="bg2">
                    <a:lumMod val="10000"/>
                  </a:schemeClr>
                </a:solidFill>
              </a:rPr>
              <a:t>Kebijaksanaan promosi yang dianut, apakah sematamata promosi dari dalam atau dimungkinkannya “pintu masuk lateral” (</a:t>
            </a:r>
            <a:r>
              <a:rPr lang="id-ID" sz="2000" i="1" dirty="0" smtClean="0">
                <a:solidFill>
                  <a:schemeClr val="bg2">
                    <a:lumMod val="10000"/>
                  </a:schemeClr>
                </a:solidFill>
              </a:rPr>
              <a:t>lateral entry points</a:t>
            </a:r>
            <a:r>
              <a:rPr lang="id-ID" sz="2000" dirty="0" smtClean="0">
                <a:solidFill>
                  <a:schemeClr val="bg2">
                    <a:lumMod val="10000"/>
                  </a:schemeClr>
                </a:solidFill>
              </a:rPr>
              <a:t>) tertentu, terutama untuk jabatan pimpinan. </a:t>
            </a:r>
          </a:p>
          <a:p>
            <a:pPr lvl="2">
              <a:buFont typeface="Wingdings" panose="05000000000000000000" pitchFamily="2" charset="2"/>
              <a:buChar char="§"/>
            </a:pPr>
            <a:r>
              <a:rPr lang="id-ID" sz="2000" dirty="0" smtClean="0">
                <a:solidFill>
                  <a:schemeClr val="bg2">
                    <a:lumMod val="10000"/>
                  </a:schemeClr>
                </a:solidFill>
              </a:rPr>
              <a:t>Kualifikasi pengetahuan dan keterampilan berdasarkan pendidikan formal dan pelatihan yang pernah diikuti oleh tenaga kerja yang direkrut. Atas dasar rencana kerja itulah, dijadikan pedoman untuk langkah berikutnya.</a:t>
            </a:r>
          </a:p>
        </p:txBody>
      </p:sp>
    </p:spTree>
    <p:extLst>
      <p:ext uri="{BB962C8B-B14F-4D97-AF65-F5344CB8AC3E}">
        <p14:creationId xmlns:p14="http://schemas.microsoft.com/office/powerpoint/2010/main" val="32002904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0" y="360606"/>
            <a:ext cx="10303098" cy="6040191"/>
          </a:xfrm>
        </p:spPr>
        <p:txBody>
          <a:bodyPr>
            <a:noAutofit/>
          </a:bodyPr>
          <a:lstStyle/>
          <a:p>
            <a:pPr lvl="1">
              <a:buFont typeface="Wingdings" panose="05000000000000000000" pitchFamily="2" charset="2"/>
              <a:buChar char="Ø"/>
            </a:pPr>
            <a:r>
              <a:rPr lang="id-ID" sz="2400" dirty="0">
                <a:solidFill>
                  <a:schemeClr val="bg2">
                    <a:lumMod val="10000"/>
                  </a:schemeClr>
                </a:solidFill>
              </a:rPr>
              <a:t>Pemenuhan kebutuhan dengan tepat, dalam arti jumlah dan kualifikasi, pada tingkat yang dominan ditentukan oleh jalur-jalur yang digunakan dalam rekrutmen. </a:t>
            </a:r>
            <a:endParaRPr lang="en-US" sz="2400" dirty="0" smtClean="0">
              <a:solidFill>
                <a:schemeClr val="bg2">
                  <a:lumMod val="10000"/>
                </a:schemeClr>
              </a:solidFill>
            </a:endParaRPr>
          </a:p>
          <a:p>
            <a:pPr lvl="2">
              <a:buFont typeface="Wingdings" panose="05000000000000000000" pitchFamily="2" charset="2"/>
              <a:buChar char="§"/>
            </a:pPr>
            <a:r>
              <a:rPr lang="id-ID" sz="2000" dirty="0" smtClean="0">
                <a:solidFill>
                  <a:schemeClr val="bg2">
                    <a:lumMod val="10000"/>
                  </a:schemeClr>
                </a:solidFill>
              </a:rPr>
              <a:t>Jalur Lamaran Lansung (menerima jalur langsung dari pelamar tanpa harus membuak dan mengumumkan pembukaan lowongan kerja)</a:t>
            </a:r>
          </a:p>
          <a:p>
            <a:pPr lvl="2">
              <a:buFont typeface="Wingdings" panose="05000000000000000000" pitchFamily="2" charset="2"/>
              <a:buChar char="§"/>
            </a:pPr>
            <a:r>
              <a:rPr lang="id-ID" sz="2000" dirty="0" smtClean="0">
                <a:solidFill>
                  <a:schemeClr val="bg2">
                    <a:lumMod val="10000"/>
                  </a:schemeClr>
                </a:solidFill>
              </a:rPr>
              <a:t>Jalur Lamaran Grapevine (pembukaan jalur lemara kerja terbatas yang hanya diketahui “orang-orang dalam” dalam upaya menekan biaya promosi. Perlu hati-hati karena bisa menimbulkan primodialisme)</a:t>
            </a:r>
          </a:p>
          <a:p>
            <a:pPr lvl="2">
              <a:buFont typeface="Wingdings" panose="05000000000000000000" pitchFamily="2" charset="2"/>
              <a:buChar char="§"/>
            </a:pPr>
            <a:r>
              <a:rPr lang="id-ID" sz="2000" dirty="0" smtClean="0">
                <a:solidFill>
                  <a:schemeClr val="bg2">
                    <a:lumMod val="10000"/>
                  </a:schemeClr>
                </a:solidFill>
              </a:rPr>
              <a:t>Jalur Lembaga Pendidikan Formal</a:t>
            </a:r>
          </a:p>
          <a:p>
            <a:pPr lvl="2">
              <a:buFont typeface="Wingdings" panose="05000000000000000000" pitchFamily="2" charset="2"/>
              <a:buChar char="§"/>
            </a:pPr>
            <a:r>
              <a:rPr lang="id-ID" sz="2000" dirty="0" smtClean="0">
                <a:solidFill>
                  <a:schemeClr val="bg2">
                    <a:lumMod val="10000"/>
                  </a:schemeClr>
                </a:solidFill>
              </a:rPr>
              <a:t>Jalur Kantor (Instansi Ketenagakerjaan)</a:t>
            </a:r>
          </a:p>
          <a:p>
            <a:pPr lvl="2">
              <a:buFont typeface="Wingdings" panose="05000000000000000000" pitchFamily="2" charset="2"/>
              <a:buChar char="§"/>
            </a:pPr>
            <a:r>
              <a:rPr lang="id-ID" sz="2000" dirty="0" smtClean="0">
                <a:solidFill>
                  <a:schemeClr val="bg2">
                    <a:lumMod val="10000"/>
                  </a:schemeClr>
                </a:solidFill>
              </a:rPr>
              <a:t>Jalur Balai-Balai Latihan</a:t>
            </a:r>
          </a:p>
          <a:p>
            <a:pPr lvl="2">
              <a:buFont typeface="Wingdings" panose="05000000000000000000" pitchFamily="2" charset="2"/>
              <a:buChar char="§"/>
            </a:pPr>
            <a:r>
              <a:rPr lang="id-ID" sz="2000" dirty="0" smtClean="0">
                <a:solidFill>
                  <a:schemeClr val="bg2">
                    <a:lumMod val="10000"/>
                  </a:schemeClr>
                </a:solidFill>
              </a:rPr>
              <a:t>Jalur Organisasi Konsultan</a:t>
            </a:r>
          </a:p>
          <a:p>
            <a:pPr lvl="1">
              <a:buFont typeface="Wingdings" panose="05000000000000000000" pitchFamily="2" charset="2"/>
              <a:buChar char="Ø"/>
            </a:pPr>
            <a:r>
              <a:rPr lang="id-ID" sz="2400" dirty="0" smtClean="0">
                <a:solidFill>
                  <a:schemeClr val="bg2">
                    <a:lumMod val="10000"/>
                  </a:schemeClr>
                </a:solidFill>
              </a:rPr>
              <a:t>Penempatan</a:t>
            </a:r>
          </a:p>
          <a:p>
            <a:pPr lvl="2">
              <a:buFont typeface="Wingdings" panose="05000000000000000000" pitchFamily="2" charset="2"/>
              <a:buChar char="§"/>
            </a:pPr>
            <a:r>
              <a:rPr lang="id-ID" sz="2000" dirty="0" smtClean="0">
                <a:solidFill>
                  <a:schemeClr val="bg2">
                    <a:lumMod val="10000"/>
                  </a:schemeClr>
                </a:solidFill>
              </a:rPr>
              <a:t>Penempatan seseorang pada jabatan tertentu harus memperhitungkan berbagai faktor, seperti karakteristik biografikal seseorang dalam arti usia, jenis kelamin, status perkawinan, jumlah tanggungan, bakat, minat, pendidikan, pengalaman, kemampuan fisik, kemampuan intelektual, kepribadian, serta sistem nilai yang dianut. </a:t>
            </a:r>
          </a:p>
          <a:p>
            <a:endParaRPr lang="id-ID" sz="2400" dirty="0">
              <a:solidFill>
                <a:schemeClr val="bg2">
                  <a:lumMod val="10000"/>
                </a:schemeClr>
              </a:solidFill>
            </a:endParaRPr>
          </a:p>
        </p:txBody>
      </p:sp>
    </p:spTree>
    <p:extLst>
      <p:ext uri="{BB962C8B-B14F-4D97-AF65-F5344CB8AC3E}">
        <p14:creationId xmlns:p14="http://schemas.microsoft.com/office/powerpoint/2010/main" val="612010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043187"/>
            <a:ext cx="9601200" cy="5653826"/>
          </a:xfrm>
        </p:spPr>
        <p:txBody>
          <a:bodyPr>
            <a:normAutofit/>
          </a:bodyPr>
          <a:lstStyle/>
          <a:p>
            <a:pPr lvl="1">
              <a:buFont typeface="Wingdings" panose="05000000000000000000" pitchFamily="2" charset="2"/>
              <a:buChar char="Ø"/>
            </a:pPr>
            <a:r>
              <a:rPr lang="nl-NL" sz="2400" dirty="0">
                <a:solidFill>
                  <a:schemeClr val="bg2">
                    <a:lumMod val="10000"/>
                  </a:schemeClr>
                </a:solidFill>
              </a:rPr>
              <a:t>Perencanaan dan Pembinaan (pengembangan) </a:t>
            </a:r>
            <a:r>
              <a:rPr lang="nl-NL" sz="2400" dirty="0" smtClean="0">
                <a:solidFill>
                  <a:schemeClr val="bg2">
                    <a:lumMod val="10000"/>
                  </a:schemeClr>
                </a:solidFill>
              </a:rPr>
              <a:t>karier </a:t>
            </a:r>
          </a:p>
          <a:p>
            <a:pPr marL="530352" lvl="1" indent="0">
              <a:buNone/>
            </a:pPr>
            <a:r>
              <a:rPr lang="id-ID" sz="2400" dirty="0" smtClean="0">
                <a:solidFill>
                  <a:schemeClr val="bg2">
                    <a:lumMod val="10000"/>
                  </a:schemeClr>
                </a:solidFill>
              </a:rPr>
              <a:t>Setiap manajer berkewajiban membantu para bawahannya untuk merencanakan karier masing-masing karena kenyataan menunjukkan bahwa para karyawan tidak selalu menguasai teknik perencanaan kariernya.</a:t>
            </a:r>
            <a:r>
              <a:rPr lang="en-US" sz="2400" dirty="0" smtClean="0">
                <a:solidFill>
                  <a:schemeClr val="bg2">
                    <a:lumMod val="10000"/>
                  </a:schemeClr>
                </a:solidFill>
              </a:rPr>
              <a:t>Proses </a:t>
            </a:r>
            <a:r>
              <a:rPr lang="id-ID" sz="2400" dirty="0" smtClean="0">
                <a:solidFill>
                  <a:schemeClr val="bg2">
                    <a:lumMod val="10000"/>
                  </a:schemeClr>
                </a:solidFill>
              </a:rPr>
              <a:t>Pembinaan Karier yang dilakukan harus meliputi</a:t>
            </a:r>
            <a:r>
              <a:rPr lang="en-US" sz="2400" dirty="0" smtClean="0">
                <a:solidFill>
                  <a:schemeClr val="bg2">
                    <a:lumMod val="10000"/>
                  </a:schemeClr>
                </a:solidFill>
              </a:rPr>
              <a:t>:</a:t>
            </a:r>
            <a:endParaRPr lang="nl-NL" sz="2400" dirty="0" smtClean="0">
              <a:solidFill>
                <a:schemeClr val="bg2">
                  <a:lumMod val="10000"/>
                </a:schemeClr>
              </a:solidFill>
            </a:endParaRPr>
          </a:p>
          <a:p>
            <a:pPr lvl="2">
              <a:buFont typeface="Wingdings" panose="05000000000000000000" pitchFamily="2" charset="2"/>
              <a:buChar char="§"/>
            </a:pPr>
            <a:r>
              <a:rPr lang="id-ID" sz="2000" dirty="0" smtClean="0">
                <a:solidFill>
                  <a:schemeClr val="bg2">
                    <a:lumMod val="10000"/>
                  </a:schemeClr>
                </a:solidFill>
              </a:rPr>
              <a:t>Terdapat kejelasan tentang semua jabatan yang terdapat dalam organisasi; </a:t>
            </a:r>
          </a:p>
          <a:p>
            <a:pPr lvl="2">
              <a:buFont typeface="Wingdings" panose="05000000000000000000" pitchFamily="2" charset="2"/>
              <a:buChar char="§"/>
            </a:pPr>
            <a:r>
              <a:rPr lang="id-ID" sz="2000" dirty="0" smtClean="0">
                <a:solidFill>
                  <a:schemeClr val="bg2">
                    <a:lumMod val="10000"/>
                  </a:schemeClr>
                </a:solidFill>
              </a:rPr>
              <a:t>Kriteria persyaratan menduduki jabatan tertentu tertuang dalam kebijakan yang jelas; </a:t>
            </a:r>
          </a:p>
          <a:p>
            <a:pPr lvl="2">
              <a:buFont typeface="Wingdings" panose="05000000000000000000" pitchFamily="2" charset="2"/>
              <a:buChar char="§"/>
            </a:pPr>
            <a:r>
              <a:rPr lang="id-ID" sz="2000" dirty="0" smtClean="0">
                <a:solidFill>
                  <a:schemeClr val="bg2">
                    <a:lumMod val="10000"/>
                  </a:schemeClr>
                </a:solidFill>
              </a:rPr>
              <a:t>Jelas terungkap kebijakan organisasi tentang promosi; </a:t>
            </a:r>
          </a:p>
          <a:p>
            <a:pPr lvl="2">
              <a:buFont typeface="Wingdings" panose="05000000000000000000" pitchFamily="2" charset="2"/>
              <a:buChar char="§"/>
            </a:pPr>
            <a:r>
              <a:rPr lang="id-ID" sz="2000" dirty="0" smtClean="0">
                <a:solidFill>
                  <a:schemeClr val="bg2">
                    <a:lumMod val="10000"/>
                  </a:schemeClr>
                </a:solidFill>
              </a:rPr>
              <a:t>Penilaian kinerja setiap karyawan dilakukan secara objektif; </a:t>
            </a:r>
          </a:p>
          <a:p>
            <a:pPr lvl="2">
              <a:buFont typeface="Wingdings" panose="05000000000000000000" pitchFamily="2" charset="2"/>
              <a:buChar char="§"/>
            </a:pPr>
            <a:r>
              <a:rPr lang="id-ID" sz="2000" dirty="0" smtClean="0">
                <a:solidFill>
                  <a:schemeClr val="bg2">
                    <a:lumMod val="10000"/>
                  </a:schemeClr>
                </a:solidFill>
              </a:rPr>
              <a:t>Ada peta masa kerja para karyawan sehingga terlihat siapa yang akan mencapai usia pensiun dan kapan</a:t>
            </a:r>
            <a:endParaRPr lang="id-ID" sz="2000" dirty="0">
              <a:solidFill>
                <a:schemeClr val="bg2">
                  <a:lumMod val="10000"/>
                </a:schemeClr>
              </a:solidFill>
            </a:endParaRPr>
          </a:p>
        </p:txBody>
      </p:sp>
    </p:spTree>
    <p:extLst>
      <p:ext uri="{BB962C8B-B14F-4D97-AF65-F5344CB8AC3E}">
        <p14:creationId xmlns:p14="http://schemas.microsoft.com/office/powerpoint/2010/main" val="16056273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914400"/>
            <a:ext cx="9601200" cy="5422006"/>
          </a:xfrm>
        </p:spPr>
        <p:txBody>
          <a:bodyPr>
            <a:normAutofit fontScale="85000" lnSpcReduction="20000"/>
          </a:bodyPr>
          <a:lstStyle/>
          <a:p>
            <a:r>
              <a:rPr lang="id-ID" sz="3300" b="1" dirty="0" smtClean="0">
                <a:solidFill>
                  <a:schemeClr val="bg2">
                    <a:lumMod val="10000"/>
                  </a:schemeClr>
                </a:solidFill>
              </a:rPr>
              <a:t>Pengembangan Sistem Kerja</a:t>
            </a:r>
          </a:p>
          <a:p>
            <a:pPr lvl="1">
              <a:buFont typeface="Wingdings" panose="05000000000000000000" pitchFamily="2" charset="2"/>
              <a:buChar char="Ø"/>
            </a:pPr>
            <a:r>
              <a:rPr lang="id-ID" sz="2400" dirty="0" smtClean="0">
                <a:solidFill>
                  <a:schemeClr val="bg2">
                    <a:lumMod val="10000"/>
                  </a:schemeClr>
                </a:solidFill>
              </a:rPr>
              <a:t>Pengembangan birokrasi harus menghilangkan bahwa birokrasi adalah berbelit-belit (red tape), lamban, pendekatan yang legalistik, efisiensi yang rendah, cara kerja yang berkotak-kotak, tidak responsif terhadap perubahan dan berbagai ciri negatif lainnya.</a:t>
            </a:r>
          </a:p>
          <a:p>
            <a:pPr lvl="1">
              <a:buFont typeface="Wingdings" panose="05000000000000000000" pitchFamily="2" charset="2"/>
              <a:buChar char="Ø"/>
            </a:pPr>
            <a:r>
              <a:rPr lang="id-ID" sz="2400" dirty="0" smtClean="0">
                <a:solidFill>
                  <a:schemeClr val="bg2">
                    <a:lumMod val="10000"/>
                  </a:schemeClr>
                </a:solidFill>
              </a:rPr>
              <a:t>Tidak dapat dipungkiri bahwa karena pentingnya peranan birokrasi yang sangat besar, sebagai pelaku utama dalam proses pengambilan keputusan dan pelaksanaannya, pengembangan sistem kerja secara terprogram dan berlanjut harus dijadikan sebagai bagian integral dari keseluruhan upaya transformasi birokrasi.</a:t>
            </a:r>
          </a:p>
          <a:p>
            <a:pPr lvl="1">
              <a:buFont typeface="Wingdings" panose="05000000000000000000" pitchFamily="2" charset="2"/>
              <a:buChar char="Ø"/>
            </a:pPr>
            <a:r>
              <a:rPr lang="id-ID" sz="2400" dirty="0" smtClean="0">
                <a:solidFill>
                  <a:schemeClr val="bg2">
                    <a:lumMod val="10000"/>
                  </a:schemeClr>
                </a:solidFill>
              </a:rPr>
              <a:t>Semua anggota birokrasi harus memiliki persepsi yang sama tentang tugas pokok yang harus diembannya.</a:t>
            </a:r>
            <a:endParaRPr lang="en-US" sz="2400" dirty="0" smtClean="0">
              <a:solidFill>
                <a:schemeClr val="bg2">
                  <a:lumMod val="10000"/>
                </a:schemeClr>
              </a:solidFill>
            </a:endParaRPr>
          </a:p>
          <a:p>
            <a:pPr lvl="1">
              <a:buFont typeface="Wingdings" panose="05000000000000000000" pitchFamily="2" charset="2"/>
              <a:buChar char="Ø"/>
            </a:pPr>
            <a:r>
              <a:rPr lang="id-ID" sz="2400" dirty="0" smtClean="0">
                <a:solidFill>
                  <a:schemeClr val="bg2">
                    <a:lumMod val="10000"/>
                  </a:schemeClr>
                </a:solidFill>
              </a:rPr>
              <a:t>Pengembangan sistem kerja harus didasarkan pada pendekatan kesisteman. Pendekatan kesisteman pada intinya berarti bahwa struktur apa pun yang digunakan, betapa pun beragam fungsi yang harus diselenggarakan, betapa pun berbedanya pengetahuan dan keterampilan yang spesialistis dari sumber daya manusia, semua itu harus tetap terwujud dalam kesatuan langkah dan gerak. Artinya, seluruh birokrasi bergerak sebagai satu kesatuan</a:t>
            </a:r>
            <a:r>
              <a:rPr lang="en-US" sz="2400" dirty="0" smtClean="0">
                <a:solidFill>
                  <a:schemeClr val="bg2">
                    <a:lumMod val="10000"/>
                  </a:schemeClr>
                </a:solidFill>
              </a:rPr>
              <a:t>.</a:t>
            </a:r>
            <a:endParaRPr lang="id-ID" sz="2400" dirty="0" smtClean="0">
              <a:solidFill>
                <a:schemeClr val="bg2">
                  <a:lumMod val="10000"/>
                </a:schemeClr>
              </a:solidFill>
            </a:endParaRPr>
          </a:p>
          <a:p>
            <a:pPr lvl="1">
              <a:buFont typeface="Wingdings" panose="05000000000000000000" pitchFamily="2" charset="2"/>
              <a:buChar char="Ø"/>
            </a:pPr>
            <a:r>
              <a:rPr lang="id-ID" sz="2400" dirty="0" smtClean="0">
                <a:solidFill>
                  <a:schemeClr val="bg2">
                    <a:lumMod val="10000"/>
                  </a:schemeClr>
                </a:solidFill>
              </a:rPr>
              <a:t>Kesatuan gerak</a:t>
            </a:r>
            <a:r>
              <a:rPr lang="en-US" sz="2400" dirty="0" smtClean="0">
                <a:solidFill>
                  <a:schemeClr val="bg2">
                    <a:lumMod val="10000"/>
                  </a:schemeClr>
                </a:solidFill>
              </a:rPr>
              <a:t> </a:t>
            </a:r>
            <a:r>
              <a:rPr lang="id-ID" sz="2400" dirty="0" smtClean="0">
                <a:solidFill>
                  <a:schemeClr val="bg2">
                    <a:lumMod val="10000"/>
                  </a:schemeClr>
                </a:solidFill>
              </a:rPr>
              <a:t>sangat diperlukan dan dapat diwujudkan apabila pengembangan sistem kerja birokrasi ditujukan pada seluruh langkah yang ditempuh dalam proses administrasi negara.</a:t>
            </a:r>
            <a:endParaRPr lang="id-ID" sz="2400" dirty="0">
              <a:solidFill>
                <a:schemeClr val="bg2">
                  <a:lumMod val="10000"/>
                </a:schemeClr>
              </a:solidFill>
            </a:endParaRPr>
          </a:p>
        </p:txBody>
      </p:sp>
    </p:spTree>
    <p:extLst>
      <p:ext uri="{BB962C8B-B14F-4D97-AF65-F5344CB8AC3E}">
        <p14:creationId xmlns:p14="http://schemas.microsoft.com/office/powerpoint/2010/main" val="2076781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785611"/>
            <a:ext cx="9601200" cy="5872766"/>
          </a:xfrm>
        </p:spPr>
        <p:txBody>
          <a:bodyPr>
            <a:normAutofit lnSpcReduction="10000"/>
          </a:bodyPr>
          <a:lstStyle/>
          <a:p>
            <a:r>
              <a:rPr lang="id-ID" sz="2800" b="1" dirty="0" smtClean="0">
                <a:solidFill>
                  <a:schemeClr val="bg2">
                    <a:lumMod val="10000"/>
                  </a:schemeClr>
                </a:solidFill>
              </a:rPr>
              <a:t>Pengembangan Citra </a:t>
            </a:r>
          </a:p>
          <a:p>
            <a:pPr lvl="1">
              <a:buFont typeface="Wingdings" panose="05000000000000000000" pitchFamily="2" charset="2"/>
              <a:buChar char="Ø"/>
            </a:pPr>
            <a:r>
              <a:rPr lang="id-ID" sz="2400" dirty="0" smtClean="0">
                <a:solidFill>
                  <a:schemeClr val="bg2">
                    <a:lumMod val="10000"/>
                  </a:schemeClr>
                </a:solidFill>
              </a:rPr>
              <a:t>Penekanan dalam berbagai kesempatan pada pentingnya para anggota birokrasi memegang teguh sumpah atau janji yang diucapkan ketika diangkat sebagai atau ketika diberi kepercayaan untuk menduduki jabatan tertentu. Penekanan itu dimaksudkan serius, bukan sekadar formalitas yang tanpa makna. </a:t>
            </a:r>
          </a:p>
          <a:p>
            <a:pPr lvl="1">
              <a:buFont typeface="Wingdings" panose="05000000000000000000" pitchFamily="2" charset="2"/>
              <a:buChar char="Ø"/>
            </a:pPr>
            <a:r>
              <a:rPr lang="id-ID" sz="2400" dirty="0" smtClean="0">
                <a:solidFill>
                  <a:schemeClr val="bg2">
                    <a:lumMod val="10000"/>
                  </a:schemeClr>
                </a:solidFill>
              </a:rPr>
              <a:t>Peningkatan kesejahteraan para pegawai beserta keluarganya. Karena harus diakui bahwa kemampuan pemerintah memberi imbalan yang tinggi kepada para pegawainya selalu terbatas, perhatian pada motivasi ekstrinsik biasanya mendapat porsi yang tidak kecil artinya. </a:t>
            </a:r>
          </a:p>
          <a:p>
            <a:pPr lvl="1">
              <a:buFont typeface="Wingdings" panose="05000000000000000000" pitchFamily="2" charset="2"/>
              <a:buChar char="Ø"/>
            </a:pPr>
            <a:r>
              <a:rPr lang="id-ID" sz="2400" dirty="0" smtClean="0">
                <a:solidFill>
                  <a:schemeClr val="bg2">
                    <a:lumMod val="10000"/>
                  </a:schemeClr>
                </a:solidFill>
              </a:rPr>
              <a:t>Mendorong proses demokratisasi dalam kehidupan masyarakat, antara lain dalam bentuk peningkatan pengawasan sosial agar penyimpangan oleh para anggota birokrasi semakin berkurang. </a:t>
            </a:r>
          </a:p>
          <a:p>
            <a:pPr lvl="1">
              <a:buFont typeface="Wingdings" panose="05000000000000000000" pitchFamily="2" charset="2"/>
              <a:buChar char="Ø"/>
            </a:pPr>
            <a:r>
              <a:rPr lang="id-ID" sz="2400" dirty="0" smtClean="0">
                <a:solidFill>
                  <a:schemeClr val="bg2">
                    <a:lumMod val="10000"/>
                  </a:schemeClr>
                </a:solidFill>
              </a:rPr>
              <a:t>Mengurangi peranan (campur tangan) birokrasi dalam berbagai kegiatan dalam masyarakat yang semakin maju</a:t>
            </a:r>
            <a:r>
              <a:rPr lang="en-US" sz="2400" dirty="0" smtClean="0">
                <a:solidFill>
                  <a:schemeClr val="bg2">
                    <a:lumMod val="10000"/>
                  </a:schemeClr>
                </a:solidFill>
              </a:rPr>
              <a:t>.</a:t>
            </a:r>
            <a:endParaRPr lang="id-ID" sz="2400" dirty="0">
              <a:solidFill>
                <a:schemeClr val="bg2">
                  <a:lumMod val="10000"/>
                </a:schemeClr>
              </a:solidFill>
            </a:endParaRPr>
          </a:p>
        </p:txBody>
      </p:sp>
      <p:sp>
        <p:nvSpPr>
          <p:cNvPr id="4" name="Rectangle 3"/>
          <p:cNvSpPr/>
          <p:nvPr/>
        </p:nvSpPr>
        <p:spPr>
          <a:xfrm>
            <a:off x="8229599" y="57954"/>
            <a:ext cx="3910886" cy="121705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id-ID" b="1" dirty="0" smtClean="0"/>
              <a:t>TUGAS</a:t>
            </a:r>
            <a:r>
              <a:rPr lang="id-ID" dirty="0" smtClean="0"/>
              <a:t>: Menurut Anda apa saja yang perlu diperbaiki dalam menciptakan persepsi atau</a:t>
            </a:r>
            <a:r>
              <a:rPr lang="en-US" dirty="0" smtClean="0"/>
              <a:t> </a:t>
            </a:r>
            <a:r>
              <a:rPr lang="id-ID" dirty="0" smtClean="0"/>
              <a:t>citra yang baik terhadap Birokrasi Pemerintahan?</a:t>
            </a:r>
            <a:endParaRPr lang="id-ID" dirty="0"/>
          </a:p>
        </p:txBody>
      </p:sp>
    </p:spTree>
    <p:extLst>
      <p:ext uri="{BB962C8B-B14F-4D97-AF65-F5344CB8AC3E}">
        <p14:creationId xmlns:p14="http://schemas.microsoft.com/office/powerpoint/2010/main" val="3184096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400" b="1" dirty="0" smtClean="0"/>
              <a:t>Semoga bermanfaat &amp; berkah</a:t>
            </a:r>
            <a:endParaRPr lang="id-ID" sz="4400" b="1" dirty="0"/>
          </a:p>
        </p:txBody>
      </p:sp>
      <p:sp>
        <p:nvSpPr>
          <p:cNvPr id="3" name="Text Placeholder 2"/>
          <p:cNvSpPr>
            <a:spLocks noGrp="1"/>
          </p:cNvSpPr>
          <p:nvPr>
            <p:ph type="body" idx="1"/>
          </p:nvPr>
        </p:nvSpPr>
        <p:spPr/>
        <p:txBody>
          <a:bodyPr/>
          <a:lstStyle/>
          <a:p>
            <a:r>
              <a:rPr lang="en-US" dirty="0" err="1" smtClean="0"/>
              <a:t>Terimakasih</a:t>
            </a:r>
            <a:endParaRPr lang="id-ID" dirty="0"/>
          </a:p>
        </p:txBody>
      </p:sp>
    </p:spTree>
    <p:extLst>
      <p:ext uri="{BB962C8B-B14F-4D97-AF65-F5344CB8AC3E}">
        <p14:creationId xmlns:p14="http://schemas.microsoft.com/office/powerpoint/2010/main" val="13812882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bg2">
                    <a:lumMod val="10000"/>
                  </a:schemeClr>
                </a:solidFill>
              </a:rPr>
              <a:t>Pembatasan</a:t>
            </a:r>
            <a:endParaRPr lang="id-ID" b="1" dirty="0">
              <a:solidFill>
                <a:schemeClr val="bg2">
                  <a:lumMod val="10000"/>
                </a:schemeClr>
              </a:solidFill>
            </a:endParaRPr>
          </a:p>
        </p:txBody>
      </p:sp>
      <p:sp>
        <p:nvSpPr>
          <p:cNvPr id="3" name="Content Placeholder 2"/>
          <p:cNvSpPr>
            <a:spLocks noGrp="1"/>
          </p:cNvSpPr>
          <p:nvPr>
            <p:ph idx="1"/>
          </p:nvPr>
        </p:nvSpPr>
        <p:spPr>
          <a:xfrm>
            <a:off x="1371600" y="1764407"/>
            <a:ext cx="9601200" cy="4829576"/>
          </a:xfrm>
        </p:spPr>
        <p:txBody>
          <a:bodyPr>
            <a:normAutofit/>
          </a:bodyPr>
          <a:lstStyle/>
          <a:p>
            <a:r>
              <a:rPr lang="id-ID" sz="2400" dirty="0" smtClean="0">
                <a:solidFill>
                  <a:schemeClr val="bg2">
                    <a:lumMod val="10000"/>
                  </a:schemeClr>
                </a:solidFill>
              </a:rPr>
              <a:t>Birokrasi sering disebut sebagai badan/sector pemerintah, atau dalam konsepsi bahasa Inggris disebut </a:t>
            </a:r>
            <a:r>
              <a:rPr lang="id-ID" sz="2400" i="1" dirty="0" smtClean="0">
                <a:solidFill>
                  <a:schemeClr val="bg2">
                    <a:lumMod val="10000"/>
                  </a:schemeClr>
                </a:solidFill>
              </a:rPr>
              <a:t>public sector</a:t>
            </a:r>
            <a:r>
              <a:rPr lang="id-ID" sz="2400" dirty="0" smtClean="0">
                <a:solidFill>
                  <a:schemeClr val="bg2">
                    <a:lumMod val="10000"/>
                  </a:schemeClr>
                </a:solidFill>
              </a:rPr>
              <a:t>, atau juga </a:t>
            </a:r>
            <a:r>
              <a:rPr lang="id-ID" sz="2400" i="1" dirty="0" smtClean="0">
                <a:solidFill>
                  <a:schemeClr val="bg2">
                    <a:lumMod val="10000"/>
                  </a:schemeClr>
                </a:solidFill>
              </a:rPr>
              <a:t>public service </a:t>
            </a:r>
            <a:r>
              <a:rPr lang="id-ID" sz="2400" dirty="0" smtClean="0">
                <a:solidFill>
                  <a:schemeClr val="bg2">
                    <a:lumMod val="10000"/>
                  </a:schemeClr>
                </a:solidFill>
              </a:rPr>
              <a:t>atau </a:t>
            </a:r>
            <a:r>
              <a:rPr lang="id-ID" sz="2400" i="1" dirty="0" smtClean="0">
                <a:solidFill>
                  <a:schemeClr val="bg2">
                    <a:lumMod val="10000"/>
                  </a:schemeClr>
                </a:solidFill>
              </a:rPr>
              <a:t>public administration</a:t>
            </a:r>
            <a:r>
              <a:rPr lang="en-US" sz="2400" i="1" dirty="0" smtClean="0">
                <a:solidFill>
                  <a:schemeClr val="bg2">
                    <a:lumMod val="10000"/>
                  </a:schemeClr>
                </a:solidFill>
              </a:rPr>
              <a:t>.</a:t>
            </a:r>
          </a:p>
          <a:p>
            <a:r>
              <a:rPr lang="id-ID" sz="2400" dirty="0" smtClean="0">
                <a:solidFill>
                  <a:schemeClr val="bg2">
                    <a:lumMod val="10000"/>
                  </a:schemeClr>
                </a:solidFill>
              </a:rPr>
              <a:t>Tidak semua yang bekerja dipemerintahan yang digaji oleh negara disebut sebagai birokrat, semisal guru, pegawai BUMN atau angkatan bersenjata.</a:t>
            </a:r>
          </a:p>
          <a:p>
            <a:r>
              <a:rPr lang="id-ID" sz="2400" dirty="0" smtClean="0">
                <a:solidFill>
                  <a:schemeClr val="bg2">
                    <a:lumMod val="10000"/>
                  </a:schemeClr>
                </a:solidFill>
              </a:rPr>
              <a:t>Maka dapat dimaknai birokrasi pemerintahan pada dasarnya keseluruhan organisasi dan manajemen dalam menjalankan tugas dan fungsi dalam berbagai unit organisasi pemerintah pada suatu departemen maupun non departemen baik di pusat maupun di daerah dalam rangka pelayanan umum dan masyarakat. </a:t>
            </a:r>
            <a:endParaRPr lang="id-ID" sz="2400" dirty="0">
              <a:solidFill>
                <a:schemeClr val="bg2">
                  <a:lumMod val="10000"/>
                </a:schemeClr>
              </a:solidFill>
            </a:endParaRPr>
          </a:p>
        </p:txBody>
      </p:sp>
    </p:spTree>
    <p:extLst>
      <p:ext uri="{BB962C8B-B14F-4D97-AF65-F5344CB8AC3E}">
        <p14:creationId xmlns:p14="http://schemas.microsoft.com/office/powerpoint/2010/main" val="1852025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223493"/>
            <a:ext cx="9601200" cy="4643907"/>
          </a:xfrm>
        </p:spPr>
        <p:txBody>
          <a:bodyPr>
            <a:normAutofit/>
          </a:bodyPr>
          <a:lstStyle/>
          <a:p>
            <a:r>
              <a:rPr lang="id-ID" sz="3200" dirty="0" smtClean="0">
                <a:solidFill>
                  <a:schemeClr val="bg2">
                    <a:lumMod val="10000"/>
                  </a:schemeClr>
                </a:solidFill>
              </a:rPr>
              <a:t>Birokrasi pemerintahan dalam suatu organisasi pemerintahan dapat dikategorikan dalam: </a:t>
            </a:r>
            <a:endParaRPr lang="en-US" sz="3200" dirty="0" smtClean="0">
              <a:solidFill>
                <a:schemeClr val="bg2">
                  <a:lumMod val="10000"/>
                </a:schemeClr>
              </a:solidFill>
            </a:endParaRPr>
          </a:p>
          <a:p>
            <a:pPr lvl="1"/>
            <a:r>
              <a:rPr lang="en-US" sz="3200" dirty="0">
                <a:solidFill>
                  <a:schemeClr val="bg2">
                    <a:lumMod val="10000"/>
                  </a:schemeClr>
                </a:solidFill>
              </a:rPr>
              <a:t>M</a:t>
            </a:r>
            <a:r>
              <a:rPr lang="id-ID" sz="3200" dirty="0" smtClean="0">
                <a:solidFill>
                  <a:schemeClr val="bg2">
                    <a:lumMod val="10000"/>
                  </a:schemeClr>
                </a:solidFill>
              </a:rPr>
              <a:t>engatur atau regulation bagi kepentingan umum; </a:t>
            </a:r>
            <a:endParaRPr lang="en-US" sz="3200" dirty="0" smtClean="0">
              <a:solidFill>
                <a:schemeClr val="bg2">
                  <a:lumMod val="10000"/>
                </a:schemeClr>
              </a:solidFill>
            </a:endParaRPr>
          </a:p>
          <a:p>
            <a:pPr lvl="1"/>
            <a:r>
              <a:rPr lang="en-US" sz="3200" dirty="0">
                <a:solidFill>
                  <a:schemeClr val="bg2">
                    <a:lumMod val="10000"/>
                  </a:schemeClr>
                </a:solidFill>
              </a:rPr>
              <a:t>M</a:t>
            </a:r>
            <a:r>
              <a:rPr lang="id-ID" sz="3200" dirty="0" smtClean="0">
                <a:solidFill>
                  <a:schemeClr val="bg2">
                    <a:lumMod val="10000"/>
                  </a:schemeClr>
                </a:solidFill>
              </a:rPr>
              <a:t>elakukan pelayanan atau service langsung pada masyarakat dan </a:t>
            </a:r>
            <a:endParaRPr lang="en-US" sz="3200" dirty="0" smtClean="0">
              <a:solidFill>
                <a:schemeClr val="bg2">
                  <a:lumMod val="10000"/>
                </a:schemeClr>
              </a:solidFill>
            </a:endParaRPr>
          </a:p>
          <a:p>
            <a:pPr lvl="1"/>
            <a:r>
              <a:rPr lang="en-US" sz="3200" dirty="0">
                <a:solidFill>
                  <a:schemeClr val="bg2">
                    <a:lumMod val="10000"/>
                  </a:schemeClr>
                </a:solidFill>
              </a:rPr>
              <a:t>M</a:t>
            </a:r>
            <a:r>
              <a:rPr lang="id-ID" sz="3200" dirty="0" smtClean="0">
                <a:solidFill>
                  <a:schemeClr val="bg2">
                    <a:lumMod val="10000"/>
                  </a:schemeClr>
                </a:solidFill>
              </a:rPr>
              <a:t>enjalankan kegiatan pembangunan pada sektor-sektor khusus atau development untuk tujuan pembangunan.</a:t>
            </a:r>
            <a:endParaRPr lang="id-ID" sz="3200" dirty="0">
              <a:solidFill>
                <a:schemeClr val="bg2">
                  <a:lumMod val="10000"/>
                </a:schemeClr>
              </a:solidFill>
            </a:endParaRPr>
          </a:p>
        </p:txBody>
      </p:sp>
    </p:spTree>
    <p:extLst>
      <p:ext uri="{BB962C8B-B14F-4D97-AF65-F5344CB8AC3E}">
        <p14:creationId xmlns:p14="http://schemas.microsoft.com/office/powerpoint/2010/main" val="217352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bb-NG" b="1" dirty="0" smtClean="0">
                <a:solidFill>
                  <a:schemeClr val="bg2">
                    <a:lumMod val="10000"/>
                  </a:schemeClr>
                </a:solidFill>
              </a:rPr>
              <a:t>Proses Birokrasi</a:t>
            </a:r>
            <a:r>
              <a:rPr lang="en-US" b="1" dirty="0" smtClean="0">
                <a:solidFill>
                  <a:schemeClr val="bg2">
                    <a:lumMod val="10000"/>
                  </a:schemeClr>
                </a:solidFill>
              </a:rPr>
              <a:t> </a:t>
            </a:r>
            <a:r>
              <a:rPr lang="id-ID" b="1" dirty="0" smtClean="0">
                <a:solidFill>
                  <a:schemeClr val="bg2">
                    <a:lumMod val="10000"/>
                  </a:schemeClr>
                </a:solidFill>
              </a:rPr>
              <a:t>Pemerintahan</a:t>
            </a:r>
            <a:r>
              <a:rPr lang="en-US" b="1" dirty="0" smtClean="0">
                <a:solidFill>
                  <a:schemeClr val="bg2">
                    <a:lumMod val="10000"/>
                  </a:schemeClr>
                </a:solidFill>
              </a:rPr>
              <a:t> </a:t>
            </a:r>
            <a:r>
              <a:rPr lang="ibb-NG" b="1" dirty="0" smtClean="0">
                <a:solidFill>
                  <a:schemeClr val="bg2">
                    <a:lumMod val="10000"/>
                  </a:schemeClr>
                </a:solidFill>
              </a:rPr>
              <a:t> </a:t>
            </a:r>
            <a:endParaRPr lang="ibb-NG" b="1" dirty="0">
              <a:solidFill>
                <a:schemeClr val="bg2">
                  <a:lumMod val="10000"/>
                </a:schemeClr>
              </a:solidFill>
            </a:endParaRPr>
          </a:p>
        </p:txBody>
      </p:sp>
      <p:sp>
        <p:nvSpPr>
          <p:cNvPr id="3" name="Content Placeholder 2"/>
          <p:cNvSpPr>
            <a:spLocks noGrp="1"/>
          </p:cNvSpPr>
          <p:nvPr>
            <p:ph idx="1"/>
          </p:nvPr>
        </p:nvSpPr>
        <p:spPr>
          <a:xfrm>
            <a:off x="1371600" y="1880315"/>
            <a:ext cx="9601200" cy="4700789"/>
          </a:xfrm>
        </p:spPr>
        <p:txBody>
          <a:bodyPr>
            <a:noAutofit/>
          </a:bodyPr>
          <a:lstStyle/>
          <a:p>
            <a:r>
              <a:rPr lang="ibb-NG" sz="2200" dirty="0" smtClean="0">
                <a:solidFill>
                  <a:schemeClr val="bg2">
                    <a:lumMod val="10000"/>
                  </a:schemeClr>
                </a:solidFill>
              </a:rPr>
              <a:t>Birokrasi pemerintahan dalam melaksanakan fungsinya (kebijakan, pelayanan, pembangunan, pemberdayaan, kemitraan dsb) berdasarkan proses birokrasi.</a:t>
            </a:r>
          </a:p>
          <a:p>
            <a:r>
              <a:rPr lang="ibb-NG" sz="2200" dirty="0" smtClean="0">
                <a:solidFill>
                  <a:schemeClr val="bg2">
                    <a:lumMod val="10000"/>
                  </a:schemeClr>
                </a:solidFill>
              </a:rPr>
              <a:t>Birokrasi pemerintahan dalam fungsi kebijakan publik selaku unsur pelaku kebijakan melaksanakan proses dari tahapan-tahapan kebijakan secara mulai dari: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masalah kebijakan (</a:t>
            </a:r>
            <a:r>
              <a:rPr lang="ibb-NG" sz="2200" i="1" dirty="0" smtClean="0">
                <a:solidFill>
                  <a:schemeClr val="bg2">
                    <a:lumMod val="10000"/>
                  </a:schemeClr>
                </a:solidFill>
              </a:rPr>
              <a:t>problem policy</a:t>
            </a:r>
            <a:r>
              <a:rPr lang="ibb-NG" sz="2200" dirty="0" smtClean="0">
                <a:solidFill>
                  <a:schemeClr val="bg2">
                    <a:lumMod val="10000"/>
                  </a:schemeClr>
                </a:solidFill>
              </a:rPr>
              <a:t>),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perumusan dan penetapan kebijakan (policy making),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pelaksanaan kebijakan (policy implementation),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pengawasan dan pemantauan kebijakan (policy monitoring and control),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evaluasi kebijakan (policy evaluation),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produk/hasil kebijakan (policy outcome) dan </a:t>
            </a:r>
            <a:endParaRPr lang="en-US" sz="2200" dirty="0" smtClean="0">
              <a:solidFill>
                <a:schemeClr val="bg2">
                  <a:lumMod val="10000"/>
                </a:schemeClr>
              </a:solidFill>
            </a:endParaRPr>
          </a:p>
          <a:p>
            <a:pPr marL="987552" lvl="1" indent="-457200">
              <a:buFont typeface="+mj-lt"/>
              <a:buAutoNum type="arabicPeriod"/>
            </a:pPr>
            <a:r>
              <a:rPr lang="ibb-NG" sz="2200" dirty="0" smtClean="0">
                <a:solidFill>
                  <a:schemeClr val="bg2">
                    <a:lumMod val="10000"/>
                  </a:schemeClr>
                </a:solidFill>
              </a:rPr>
              <a:t>dampak manfaat dan kerugian kebijakan (policy impact) dan seterusnya.</a:t>
            </a:r>
            <a:endParaRPr lang="ibb-NG" sz="2200" dirty="0">
              <a:solidFill>
                <a:schemeClr val="bg2">
                  <a:lumMod val="10000"/>
                </a:schemeClr>
              </a:solidFill>
            </a:endParaRPr>
          </a:p>
        </p:txBody>
      </p:sp>
    </p:spTree>
    <p:extLst>
      <p:ext uri="{BB962C8B-B14F-4D97-AF65-F5344CB8AC3E}">
        <p14:creationId xmlns:p14="http://schemas.microsoft.com/office/powerpoint/2010/main" val="2762868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63826"/>
            <a:ext cx="9601200" cy="550572"/>
          </a:xfrm>
        </p:spPr>
        <p:txBody>
          <a:bodyPr>
            <a:normAutofit fontScale="90000"/>
          </a:bodyPr>
          <a:lstStyle/>
          <a:p>
            <a:pPr algn="ctr"/>
            <a:r>
              <a:rPr lang="ibb-NG" b="1" dirty="0" smtClean="0"/>
              <a:t>Proses Birokrasi</a:t>
            </a:r>
            <a:endParaRPr lang="ibb-NG"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4660672"/>
              </p:ext>
            </p:extLst>
          </p:nvPr>
        </p:nvGraphicFramePr>
        <p:xfrm>
          <a:off x="1017431" y="1558344"/>
          <a:ext cx="10406129" cy="49841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9884535" y="3670479"/>
            <a:ext cx="2176529" cy="30780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id-ID" dirty="0" smtClean="0">
                <a:solidFill>
                  <a:schemeClr val="bg2">
                    <a:lumMod val="10000"/>
                  </a:schemeClr>
                </a:solidFill>
              </a:rPr>
              <a:t> </a:t>
            </a:r>
            <a:r>
              <a:rPr lang="id-ID" b="1" dirty="0" smtClean="0">
                <a:solidFill>
                  <a:schemeClr val="bg2">
                    <a:lumMod val="10000"/>
                  </a:schemeClr>
                </a:solidFill>
              </a:rPr>
              <a:t>TUGAS</a:t>
            </a:r>
            <a:r>
              <a:rPr lang="id-ID" dirty="0" smtClean="0">
                <a:solidFill>
                  <a:schemeClr val="bg2">
                    <a:lumMod val="10000"/>
                  </a:schemeClr>
                </a:solidFill>
              </a:rPr>
              <a:t>: Berikan Contoh Proses Birokrasi Pemerintahan dan dijelaskan tahapan demi tahapan yang terjadi sebagaimana siklus proses birokrasi pemerintahan di </a:t>
            </a:r>
            <a:r>
              <a:rPr lang="en-US" dirty="0" err="1" smtClean="0">
                <a:solidFill>
                  <a:schemeClr val="bg2">
                    <a:lumMod val="10000"/>
                  </a:schemeClr>
                </a:solidFill>
              </a:rPr>
              <a:t>samping</a:t>
            </a:r>
            <a:endParaRPr lang="id-ID" dirty="0">
              <a:solidFill>
                <a:schemeClr val="bg2">
                  <a:lumMod val="10000"/>
                </a:schemeClr>
              </a:solidFill>
            </a:endParaRPr>
          </a:p>
        </p:txBody>
      </p:sp>
    </p:spTree>
    <p:extLst>
      <p:ext uri="{BB962C8B-B14F-4D97-AF65-F5344CB8AC3E}">
        <p14:creationId xmlns:p14="http://schemas.microsoft.com/office/powerpoint/2010/main" val="3480196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sz="2800" dirty="0" smtClean="0">
                <a:solidFill>
                  <a:schemeClr val="bg2">
                    <a:lumMod val="10000"/>
                  </a:schemeClr>
                </a:solidFill>
              </a:rPr>
              <a:t>Misalnya</a:t>
            </a:r>
            <a:r>
              <a:rPr lang="en-US" sz="2800" dirty="0">
                <a:solidFill>
                  <a:schemeClr val="bg2">
                    <a:lumMod val="10000"/>
                  </a:schemeClr>
                </a:solidFill>
              </a:rPr>
              <a:t> </a:t>
            </a:r>
            <a:r>
              <a:rPr lang="ibb-NG" sz="2800" dirty="0" smtClean="0">
                <a:solidFill>
                  <a:schemeClr val="bg2">
                    <a:lumMod val="10000"/>
                  </a:schemeClr>
                </a:solidFill>
              </a:rPr>
              <a:t>dalam kebijakan Pilkada dimulai dari merespon nilai kepemimpinan kepala daerah yang demokratis terdapat tahapan dari pengajuan calon, pendaftaran, kampanye, pemilihan, penetapan dan lain sampai pada pelantikan kepala daerah.</a:t>
            </a:r>
          </a:p>
        </p:txBody>
      </p:sp>
    </p:spTree>
    <p:extLst>
      <p:ext uri="{BB962C8B-B14F-4D97-AF65-F5344CB8AC3E}">
        <p14:creationId xmlns:p14="http://schemas.microsoft.com/office/powerpoint/2010/main" val="938715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chemeClr val="bg2">
                    <a:lumMod val="10000"/>
                  </a:schemeClr>
                </a:solidFill>
              </a:rPr>
              <a:t>Prilaku Birokrasi Pemerintahan</a:t>
            </a:r>
            <a:endParaRPr lang="id-ID" b="1" dirty="0">
              <a:solidFill>
                <a:schemeClr val="bg2">
                  <a:lumMod val="10000"/>
                </a:schemeClr>
              </a:solidFill>
            </a:endParaRPr>
          </a:p>
        </p:txBody>
      </p:sp>
      <p:sp>
        <p:nvSpPr>
          <p:cNvPr id="3" name="Content Placeholder 2"/>
          <p:cNvSpPr>
            <a:spLocks noGrp="1"/>
          </p:cNvSpPr>
          <p:nvPr>
            <p:ph idx="1"/>
          </p:nvPr>
        </p:nvSpPr>
        <p:spPr>
          <a:xfrm>
            <a:off x="1371600" y="1519705"/>
            <a:ext cx="9601200" cy="4945487"/>
          </a:xfrm>
        </p:spPr>
        <p:txBody>
          <a:bodyPr>
            <a:noAutofit/>
          </a:bodyPr>
          <a:lstStyle/>
          <a:p>
            <a:r>
              <a:rPr lang="id-ID" sz="2100" dirty="0" smtClean="0">
                <a:solidFill>
                  <a:schemeClr val="bg2">
                    <a:lumMod val="10000"/>
                  </a:schemeClr>
                </a:solidFill>
              </a:rPr>
              <a:t>Perilaku birokrasi pemerintahan bersinergi dengan </a:t>
            </a:r>
            <a:r>
              <a:rPr lang="id-ID" sz="2100" b="1" dirty="0" smtClean="0">
                <a:solidFill>
                  <a:schemeClr val="bg2">
                    <a:lumMod val="10000"/>
                  </a:schemeClr>
                </a:solidFill>
              </a:rPr>
              <a:t>sistem, struktur, kultur, fungsi </a:t>
            </a:r>
            <a:r>
              <a:rPr lang="id-ID" sz="2100" dirty="0" smtClean="0">
                <a:solidFill>
                  <a:schemeClr val="bg2">
                    <a:lumMod val="10000"/>
                  </a:schemeClr>
                </a:solidFill>
              </a:rPr>
              <a:t>dan </a:t>
            </a:r>
            <a:r>
              <a:rPr lang="id-ID" sz="2100" b="1" dirty="0" smtClean="0">
                <a:solidFill>
                  <a:schemeClr val="bg2">
                    <a:lumMod val="10000"/>
                  </a:schemeClr>
                </a:solidFill>
              </a:rPr>
              <a:t>proses </a:t>
            </a:r>
            <a:r>
              <a:rPr lang="id-ID" sz="2100" dirty="0" smtClean="0">
                <a:solidFill>
                  <a:schemeClr val="bg2">
                    <a:lumMod val="10000"/>
                  </a:schemeClr>
                </a:solidFill>
              </a:rPr>
              <a:t>birokrasi pemerintahan dalam penyelenggaraan pemerintahan.</a:t>
            </a:r>
          </a:p>
          <a:p>
            <a:r>
              <a:rPr lang="id-ID" sz="2100" dirty="0" smtClean="0">
                <a:solidFill>
                  <a:schemeClr val="bg2">
                    <a:lumMod val="10000"/>
                  </a:schemeClr>
                </a:solidFill>
              </a:rPr>
              <a:t>Kualitas kapabilitas birokrasi pemerintahan sangat dipengaruhi dan ditentukan </a:t>
            </a:r>
            <a:r>
              <a:rPr lang="id-ID" sz="2100" b="1" dirty="0" smtClean="0">
                <a:solidFill>
                  <a:schemeClr val="bg2">
                    <a:lumMod val="10000"/>
                  </a:schemeClr>
                </a:solidFill>
              </a:rPr>
              <a:t>persepsi, sikap, perilaku, struktur </a:t>
            </a:r>
            <a:r>
              <a:rPr lang="id-ID" sz="2100" dirty="0" smtClean="0">
                <a:solidFill>
                  <a:schemeClr val="bg2">
                    <a:lumMod val="10000"/>
                  </a:schemeClr>
                </a:solidFill>
              </a:rPr>
              <a:t>serta </a:t>
            </a:r>
            <a:r>
              <a:rPr lang="id-ID" sz="2100" b="1" dirty="0" smtClean="0">
                <a:solidFill>
                  <a:schemeClr val="bg2">
                    <a:lumMod val="10000"/>
                  </a:schemeClr>
                </a:solidFill>
              </a:rPr>
              <a:t>kultur </a:t>
            </a:r>
            <a:r>
              <a:rPr lang="id-ID" sz="2100" dirty="0" smtClean="0">
                <a:solidFill>
                  <a:schemeClr val="bg2">
                    <a:lumMod val="10000"/>
                  </a:schemeClr>
                </a:solidFill>
              </a:rPr>
              <a:t>birokrasi pemerintahan.</a:t>
            </a:r>
          </a:p>
          <a:p>
            <a:r>
              <a:rPr lang="id-ID" sz="2100" dirty="0" smtClean="0">
                <a:solidFill>
                  <a:schemeClr val="bg2">
                    <a:lumMod val="10000"/>
                  </a:schemeClr>
                </a:solidFill>
              </a:rPr>
              <a:t>Perilaku birokrasi pemerintahan dalam fungsi dan proses pemerintahan dipengaruhi: </a:t>
            </a:r>
          </a:p>
          <a:p>
            <a:pPr lvl="1"/>
            <a:r>
              <a:rPr lang="id-ID" sz="2100" dirty="0" smtClean="0">
                <a:solidFill>
                  <a:schemeClr val="bg2">
                    <a:lumMod val="10000"/>
                  </a:schemeClr>
                </a:solidFill>
              </a:rPr>
              <a:t>faktor individu anggota birokrasi, </a:t>
            </a:r>
          </a:p>
          <a:p>
            <a:pPr lvl="1"/>
            <a:r>
              <a:rPr lang="id-ID" sz="2100" dirty="0" smtClean="0">
                <a:solidFill>
                  <a:schemeClr val="bg2">
                    <a:lumMod val="10000"/>
                  </a:schemeClr>
                </a:solidFill>
              </a:rPr>
              <a:t>organisasi pemerintahan dan </a:t>
            </a:r>
          </a:p>
          <a:p>
            <a:pPr lvl="1"/>
            <a:r>
              <a:rPr lang="id-ID" sz="2100" dirty="0" smtClean="0">
                <a:solidFill>
                  <a:schemeClr val="bg2">
                    <a:lumMod val="10000"/>
                  </a:schemeClr>
                </a:solidFill>
              </a:rPr>
              <a:t>lingkungan pemerintahan. </a:t>
            </a:r>
          </a:p>
          <a:p>
            <a:r>
              <a:rPr lang="id-ID" sz="2100" dirty="0" smtClean="0">
                <a:solidFill>
                  <a:schemeClr val="bg2">
                    <a:lumMod val="10000"/>
                  </a:schemeClr>
                </a:solidFill>
              </a:rPr>
              <a:t>Perilaku birokrasi tercermin dalam interaksi individu antar, dalam kelompok atau organisasi dan dengan lingkungan luar organisasi birokrasinya. </a:t>
            </a:r>
          </a:p>
          <a:p>
            <a:r>
              <a:rPr lang="id-ID" sz="2100" dirty="0" smtClean="0">
                <a:solidFill>
                  <a:schemeClr val="bg2">
                    <a:lumMod val="10000"/>
                  </a:schemeClr>
                </a:solidFill>
              </a:rPr>
              <a:t>Menurut Eugebe Litwak dalam Tjahya Supriatna (2001) bahwa perilaku birokrasi pemerintahan dipengaruhi oleh perilaku individu secara mikro dan perilaku organisasi secara makro dan sebaliknya</a:t>
            </a:r>
            <a:endParaRPr lang="id-ID" sz="2100" dirty="0">
              <a:solidFill>
                <a:schemeClr val="bg2">
                  <a:lumMod val="10000"/>
                </a:schemeClr>
              </a:solidFill>
            </a:endParaRPr>
          </a:p>
        </p:txBody>
      </p:sp>
    </p:spTree>
    <p:extLst>
      <p:ext uri="{BB962C8B-B14F-4D97-AF65-F5344CB8AC3E}">
        <p14:creationId xmlns:p14="http://schemas.microsoft.com/office/powerpoint/2010/main" val="16559222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s-IS" sz="3200" b="1" dirty="0" smtClean="0"/>
              <a:t>Faktor-Faktor yang Memengaruhi Profil dan Status Prilaku Birokrasi Pemerintahan</a:t>
            </a:r>
            <a:endParaRPr lang="is-I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9371290"/>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3863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991673"/>
            <a:ext cx="9601200" cy="5409127"/>
          </a:xfrm>
        </p:spPr>
        <p:txBody>
          <a:bodyPr>
            <a:normAutofit/>
          </a:bodyPr>
          <a:lstStyle/>
          <a:p>
            <a:r>
              <a:rPr lang="id-ID" sz="2400" dirty="0" smtClean="0">
                <a:solidFill>
                  <a:schemeClr val="bg2">
                    <a:lumMod val="10000"/>
                  </a:schemeClr>
                </a:solidFill>
              </a:rPr>
              <a:t>James L. Bowditch dan Antony F. Bruno (1985) berpendapat bahwa perilaku birokrasi organisasi pemerintahan ditentukan oleh </a:t>
            </a:r>
            <a:endParaRPr lang="en-US" sz="2400" dirty="0" smtClean="0">
              <a:solidFill>
                <a:schemeClr val="bg2">
                  <a:lumMod val="10000"/>
                </a:schemeClr>
              </a:solidFill>
            </a:endParaRPr>
          </a:p>
          <a:p>
            <a:pPr lvl="1"/>
            <a:r>
              <a:rPr lang="id-ID" sz="2400" dirty="0" smtClean="0">
                <a:solidFill>
                  <a:schemeClr val="bg2">
                    <a:lumMod val="10000"/>
                  </a:schemeClr>
                </a:solidFill>
              </a:rPr>
              <a:t>status, </a:t>
            </a:r>
            <a:endParaRPr lang="en-US" sz="2400" dirty="0" smtClean="0">
              <a:solidFill>
                <a:schemeClr val="bg2">
                  <a:lumMod val="10000"/>
                </a:schemeClr>
              </a:solidFill>
            </a:endParaRPr>
          </a:p>
          <a:p>
            <a:pPr lvl="1"/>
            <a:r>
              <a:rPr lang="id-ID" sz="2400" dirty="0" smtClean="0">
                <a:solidFill>
                  <a:schemeClr val="bg2">
                    <a:lumMod val="10000"/>
                  </a:schemeClr>
                </a:solidFill>
              </a:rPr>
              <a:t>peranan, </a:t>
            </a:r>
            <a:endParaRPr lang="en-US" sz="2400" dirty="0" smtClean="0">
              <a:solidFill>
                <a:schemeClr val="bg2">
                  <a:lumMod val="10000"/>
                </a:schemeClr>
              </a:solidFill>
            </a:endParaRPr>
          </a:p>
          <a:p>
            <a:pPr lvl="1"/>
            <a:r>
              <a:rPr lang="id-ID" sz="2400" dirty="0" smtClean="0">
                <a:solidFill>
                  <a:schemeClr val="bg2">
                    <a:lumMod val="10000"/>
                  </a:schemeClr>
                </a:solidFill>
              </a:rPr>
              <a:t>norma kohesif, </a:t>
            </a:r>
            <a:endParaRPr lang="en-US" sz="2400" dirty="0" smtClean="0">
              <a:solidFill>
                <a:schemeClr val="bg2">
                  <a:lumMod val="10000"/>
                </a:schemeClr>
              </a:solidFill>
            </a:endParaRPr>
          </a:p>
          <a:p>
            <a:pPr lvl="1"/>
            <a:r>
              <a:rPr lang="id-ID" sz="2400" dirty="0" smtClean="0">
                <a:solidFill>
                  <a:schemeClr val="bg2">
                    <a:lumMod val="10000"/>
                  </a:schemeClr>
                </a:solidFill>
              </a:rPr>
              <a:t>konflik dan ambiguitis, </a:t>
            </a:r>
            <a:endParaRPr lang="en-US" sz="2400" dirty="0" smtClean="0">
              <a:solidFill>
                <a:schemeClr val="bg2">
                  <a:lumMod val="10000"/>
                </a:schemeClr>
              </a:solidFill>
            </a:endParaRPr>
          </a:p>
          <a:p>
            <a:pPr lvl="1"/>
            <a:r>
              <a:rPr lang="id-ID" sz="2400" dirty="0" smtClean="0">
                <a:solidFill>
                  <a:schemeClr val="bg2">
                    <a:lumMod val="10000"/>
                  </a:schemeClr>
                </a:solidFill>
              </a:rPr>
              <a:t>komunikasi, </a:t>
            </a:r>
            <a:endParaRPr lang="en-US" sz="2400" dirty="0" smtClean="0">
              <a:solidFill>
                <a:schemeClr val="bg2">
                  <a:lumMod val="10000"/>
                </a:schemeClr>
              </a:solidFill>
            </a:endParaRPr>
          </a:p>
          <a:p>
            <a:pPr lvl="1"/>
            <a:r>
              <a:rPr lang="id-ID" sz="2400" dirty="0" smtClean="0">
                <a:solidFill>
                  <a:schemeClr val="bg2">
                    <a:lumMod val="10000"/>
                  </a:schemeClr>
                </a:solidFill>
              </a:rPr>
              <a:t>manajemen, </a:t>
            </a:r>
            <a:endParaRPr lang="en-US" sz="2400" dirty="0" smtClean="0">
              <a:solidFill>
                <a:schemeClr val="bg2">
                  <a:lumMod val="10000"/>
                </a:schemeClr>
              </a:solidFill>
            </a:endParaRPr>
          </a:p>
          <a:p>
            <a:pPr lvl="1"/>
            <a:r>
              <a:rPr lang="id-ID" sz="2400" dirty="0" smtClean="0">
                <a:solidFill>
                  <a:schemeClr val="bg2">
                    <a:lumMod val="10000"/>
                  </a:schemeClr>
                </a:solidFill>
              </a:rPr>
              <a:t>kepemimpinan serta kerjasama dalam efektifitas organisasinya.</a:t>
            </a:r>
          </a:p>
          <a:p>
            <a:r>
              <a:rPr lang="id-ID" sz="2400" dirty="0" smtClean="0">
                <a:solidFill>
                  <a:schemeClr val="bg2">
                    <a:lumMod val="10000"/>
                  </a:schemeClr>
                </a:solidFill>
              </a:rPr>
              <a:t>Perilaku individu dalam hal ini personil/aparat/pegawai selaku birokrasi pemerintahan didasarkan pada </a:t>
            </a:r>
            <a:r>
              <a:rPr lang="id-ID" sz="2400" b="1" dirty="0" smtClean="0">
                <a:solidFill>
                  <a:schemeClr val="bg2">
                    <a:lumMod val="10000"/>
                  </a:schemeClr>
                </a:solidFill>
              </a:rPr>
              <a:t>nilai, norma, aturan </a:t>
            </a:r>
            <a:r>
              <a:rPr lang="id-ID" sz="2400" dirty="0" smtClean="0">
                <a:solidFill>
                  <a:schemeClr val="bg2">
                    <a:lumMod val="10000"/>
                  </a:schemeClr>
                </a:solidFill>
              </a:rPr>
              <a:t>yang menjadi landasan fundamental pada sistem organisasi pemerintahan. </a:t>
            </a:r>
            <a:endParaRPr lang="id-ID" sz="2400" dirty="0">
              <a:solidFill>
                <a:schemeClr val="bg2">
                  <a:lumMod val="10000"/>
                </a:schemeClr>
              </a:solidFill>
            </a:endParaRPr>
          </a:p>
        </p:txBody>
      </p:sp>
    </p:spTree>
    <p:extLst>
      <p:ext uri="{BB962C8B-B14F-4D97-AF65-F5344CB8AC3E}">
        <p14:creationId xmlns:p14="http://schemas.microsoft.com/office/powerpoint/2010/main" val="1748045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Crop</Template>
  <TotalTime>148</TotalTime>
  <Words>1474</Words>
  <Application>Microsoft Office PowerPoint</Application>
  <PresentationFormat>Widescreen</PresentationFormat>
  <Paragraphs>111</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Cambria</vt:lpstr>
      <vt:lpstr>Franklin Gothic Book</vt:lpstr>
      <vt:lpstr>Wingdings</vt:lpstr>
      <vt:lpstr>Crop</vt:lpstr>
      <vt:lpstr>Implementasi Birokrasi Pemerintahan</vt:lpstr>
      <vt:lpstr>Pembatasan</vt:lpstr>
      <vt:lpstr>PowerPoint Presentation</vt:lpstr>
      <vt:lpstr>Proses Birokrasi Pemerintahan  </vt:lpstr>
      <vt:lpstr>Proses Birokrasi</vt:lpstr>
      <vt:lpstr>PowerPoint Presentation</vt:lpstr>
      <vt:lpstr>Prilaku Birokrasi Pemerintahan</vt:lpstr>
      <vt:lpstr>Faktor-Faktor yang Memengaruhi Profil dan Status Prilaku Birokrasi Pemerintahan</vt:lpstr>
      <vt:lpstr>PowerPoint Presentation</vt:lpstr>
      <vt:lpstr>Alur Terbentuknya Prilaku Birokrasi Pemerintahan</vt:lpstr>
      <vt:lpstr>Kualitas Prilaku Birokrasi Ditentukan Oleh:</vt:lpstr>
      <vt:lpstr>PowerPoint Presentation</vt:lpstr>
      <vt:lpstr>Pelaksanaan Birokrasi Pemerintahan</vt:lpstr>
      <vt:lpstr>Menciptakan Pelaksanaan Birokrasi Pemerintahan yang Baik</vt:lpstr>
      <vt:lpstr>PowerPoint Presentation</vt:lpstr>
      <vt:lpstr>PowerPoint Presentation</vt:lpstr>
      <vt:lpstr>PowerPoint Presentation</vt:lpstr>
      <vt:lpstr>PowerPoint Presentation</vt:lpstr>
      <vt:lpstr>Semoga bermanfaat &amp; berkah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IMPLEMENTASI BIROKRASI PEMERINTAHAN</dc:title>
  <dc:creator>USER</dc:creator>
  <cp:lastModifiedBy>USER</cp:lastModifiedBy>
  <cp:revision>22</cp:revision>
  <dcterms:created xsi:type="dcterms:W3CDTF">2022-04-03T02:52:03Z</dcterms:created>
  <dcterms:modified xsi:type="dcterms:W3CDTF">2022-04-03T05:20:08Z</dcterms:modified>
</cp:coreProperties>
</file>