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90481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542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3153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8950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3411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99316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5633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40108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776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06836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6643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36307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001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727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607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3853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46047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966A7-817A-4D21-A6F8-840E60C1970D}" type="datetimeFigureOut">
              <a:rPr lang="id-ID" smtClean="0"/>
              <a:t>13/4/2022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ACB43-12A6-4245-AB0B-456311C5A05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247933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BIROKRASI DAN POLITIK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HIKMAWAN SYAHPUTRA, MA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8556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BUDAYA BIROKRASI DI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935921"/>
            <a:ext cx="10353762" cy="45550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dirty="0"/>
              <a:t>Dalam hal ini budaya birokrasi di Indonesia mempunyai </a:t>
            </a:r>
            <a:r>
              <a:rPr lang="it-IT" sz="2400" dirty="0" smtClean="0"/>
              <a:t>kaitan </a:t>
            </a:r>
            <a:r>
              <a:rPr lang="id-ID" sz="2400" dirty="0" smtClean="0"/>
              <a:t>relevansi </a:t>
            </a:r>
            <a:r>
              <a:rPr lang="id-ID" sz="2400" dirty="0"/>
              <a:t>yang sangat tinggi dengan budaya politik, </a:t>
            </a:r>
            <a:r>
              <a:rPr lang="iu-Latn-CA" sz="2400" dirty="0" smtClean="0"/>
              <a:t>terdapat beberapa fenomena yang terjadi</a:t>
            </a:r>
            <a:r>
              <a:rPr lang="id-ID" sz="2400" dirty="0" smtClean="0"/>
              <a:t>:</a:t>
            </a:r>
            <a:endParaRPr lang="id-ID" sz="2400" dirty="0"/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/>
              <a:t>Birokrasi </a:t>
            </a:r>
            <a:r>
              <a:rPr lang="id-ID" sz="2400" dirty="0"/>
              <a:t>(pejabat-pejabatnya) merupakan sebuah “</a:t>
            </a:r>
            <a:r>
              <a:rPr lang="id-ID" sz="2400" dirty="0" smtClean="0"/>
              <a:t>Institusi</a:t>
            </a:r>
            <a:r>
              <a:rPr lang="en-US" sz="2400" dirty="0" smtClean="0"/>
              <a:t> </a:t>
            </a:r>
            <a:r>
              <a:rPr lang="id-ID" sz="2400" dirty="0" smtClean="0"/>
              <a:t>Politik</a:t>
            </a:r>
            <a:r>
              <a:rPr lang="id-ID" sz="2400" dirty="0"/>
              <a:t>” bisa dibagi-bagi layaknya “kue politik”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/>
              <a:t>Sebagian </a:t>
            </a:r>
            <a:r>
              <a:rPr lang="id-ID" sz="2400" dirty="0"/>
              <a:t>besar elit politik diisi oleh para birokrat (</a:t>
            </a:r>
            <a:r>
              <a:rPr lang="id-ID" sz="2400" dirty="0" smtClean="0"/>
              <a:t>aparatur</a:t>
            </a:r>
            <a:r>
              <a:rPr lang="en-US" sz="2400" dirty="0" smtClean="0"/>
              <a:t> </a:t>
            </a:r>
            <a:r>
              <a:rPr lang="nn-NO" sz="2400" dirty="0" smtClean="0"/>
              <a:t>negara</a:t>
            </a:r>
            <a:r>
              <a:rPr lang="nn-NO" sz="2400" dirty="0"/>
              <a:t>, eksekutif, legislatif, sipil, militer)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400" dirty="0" smtClean="0"/>
              <a:t>Pembangunan </a:t>
            </a:r>
            <a:r>
              <a:rPr lang="id-ID" sz="2400" dirty="0"/>
              <a:t>nasional ditentukan oleh peranan </a:t>
            </a:r>
            <a:r>
              <a:rPr lang="id-ID" sz="2400" dirty="0" smtClean="0"/>
              <a:t>birokrat</a:t>
            </a:r>
            <a:r>
              <a:rPr lang="en-US" sz="2400" dirty="0" smtClean="0"/>
              <a:t> </a:t>
            </a:r>
            <a:r>
              <a:rPr lang="fi-FI" sz="2400" dirty="0" smtClean="0"/>
              <a:t>(pemikir</a:t>
            </a:r>
            <a:r>
              <a:rPr lang="fi-FI" sz="2400" dirty="0"/>
              <a:t>, perencana, pelaksana maupun </a:t>
            </a:r>
            <a:r>
              <a:rPr lang="fi-FI" sz="2400" dirty="0" smtClean="0"/>
              <a:t>pengawas </a:t>
            </a:r>
            <a:r>
              <a:rPr lang="id-ID" sz="2400" dirty="0" smtClean="0"/>
              <a:t>pembangunan</a:t>
            </a:r>
            <a:r>
              <a:rPr lang="id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9937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14400"/>
            <a:ext cx="10353762" cy="53447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REFLEKSI</a:t>
            </a:r>
          </a:p>
          <a:p>
            <a:r>
              <a:rPr lang="id-ID" dirty="0" smtClean="0"/>
              <a:t>Posisi birokrasi</a:t>
            </a:r>
            <a:r>
              <a:rPr lang="en-US" dirty="0" smtClean="0"/>
              <a:t> </a:t>
            </a:r>
            <a:r>
              <a:rPr lang="id-ID" dirty="0" smtClean="0"/>
              <a:t>yang </a:t>
            </a:r>
            <a:r>
              <a:rPr lang="id-ID" dirty="0"/>
              <a:t>sangat strategis dengan kewenangan besar yang </a:t>
            </a:r>
            <a:r>
              <a:rPr lang="id-ID" dirty="0" smtClean="0"/>
              <a:t>dimilikinya</a:t>
            </a:r>
            <a:r>
              <a:rPr lang="en-US" dirty="0" smtClean="0"/>
              <a:t> </a:t>
            </a:r>
            <a:r>
              <a:rPr lang="fi-FI" dirty="0" smtClean="0"/>
              <a:t>dalam </a:t>
            </a:r>
            <a:r>
              <a:rPr lang="fi-FI" dirty="0"/>
              <a:t>pengelolaan aset-aset negara, harus membuat semua </a:t>
            </a:r>
            <a:r>
              <a:rPr lang="fi-FI" dirty="0" smtClean="0"/>
              <a:t>pihak </a:t>
            </a:r>
            <a:r>
              <a:rPr lang="id-ID" dirty="0" smtClean="0"/>
              <a:t>sadar </a:t>
            </a:r>
            <a:r>
              <a:rPr lang="id-ID" dirty="0"/>
              <a:t>akan konsekuensi dari hal tersebut sehingga bisa lebih </a:t>
            </a:r>
            <a:r>
              <a:rPr lang="id-ID" dirty="0" smtClean="0"/>
              <a:t>cermat</a:t>
            </a:r>
            <a:r>
              <a:rPr lang="en-US" dirty="0" smtClean="0"/>
              <a:t> </a:t>
            </a:r>
            <a:r>
              <a:rPr lang="id-ID" dirty="0" smtClean="0"/>
              <a:t>dan </a:t>
            </a:r>
            <a:r>
              <a:rPr lang="id-ID" dirty="0"/>
              <a:t>hati-hati dalam memilih orang-orang yang akan duduk di </a:t>
            </a:r>
            <a:r>
              <a:rPr lang="id-ID" dirty="0" smtClean="0"/>
              <a:t>jajaran</a:t>
            </a:r>
            <a:r>
              <a:rPr lang="en-US" dirty="0" smtClean="0"/>
              <a:t> </a:t>
            </a:r>
            <a:r>
              <a:rPr lang="id-ID" dirty="0" smtClean="0"/>
              <a:t>birokrasi</a:t>
            </a:r>
            <a:r>
              <a:rPr lang="id-ID" dirty="0"/>
              <a:t>. Sebaiknya mereka adalah orang yang memang </a:t>
            </a:r>
            <a:r>
              <a:rPr lang="id-ID" dirty="0" smtClean="0"/>
              <a:t>memiliki</a:t>
            </a:r>
            <a:r>
              <a:rPr lang="en-US" dirty="0" smtClean="0"/>
              <a:t> </a:t>
            </a:r>
            <a:r>
              <a:rPr lang="id-ID" dirty="0" smtClean="0"/>
              <a:t>catatan </a:t>
            </a:r>
            <a:r>
              <a:rPr lang="id-ID" dirty="0"/>
              <a:t>atau rekam jejak yang baik sebagai seorang birokrat </a:t>
            </a:r>
            <a:r>
              <a:rPr lang="id-ID" dirty="0" smtClean="0"/>
              <a:t>yang</a:t>
            </a:r>
            <a:r>
              <a:rPr lang="en-US" dirty="0" smtClean="0"/>
              <a:t> </a:t>
            </a:r>
            <a:r>
              <a:rPr lang="id-ID" dirty="0" smtClean="0"/>
              <a:t>punya </a:t>
            </a:r>
            <a:r>
              <a:rPr lang="id-ID" dirty="0"/>
              <a:t>tanggung jawab moral besar terhadap masyarakat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 smtClean="0"/>
              <a:t>Selain </a:t>
            </a:r>
            <a:r>
              <a:rPr lang="id-ID" dirty="0" smtClean="0"/>
              <a:t>itu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id-ID" dirty="0" smtClean="0"/>
              <a:t>penting untuk menerapkan birokrasi perwakilan</a:t>
            </a:r>
            <a:r>
              <a:rPr lang="en-US" dirty="0" smtClean="0"/>
              <a:t>. </a:t>
            </a:r>
            <a:r>
              <a:rPr lang="id-ID" dirty="0"/>
              <a:t>Kingsley (dalam Sowa dan Selden, 2003) </a:t>
            </a:r>
            <a:r>
              <a:rPr lang="id-ID" dirty="0" smtClean="0"/>
              <a:t>berargumen</a:t>
            </a:r>
            <a:r>
              <a:rPr lang="en-US" dirty="0" smtClean="0"/>
              <a:t> </a:t>
            </a:r>
            <a:r>
              <a:rPr lang="id-ID" dirty="0" smtClean="0"/>
              <a:t>bahwa </a:t>
            </a:r>
            <a:r>
              <a:rPr lang="id-ID" dirty="0"/>
              <a:t>keterwakilan semua kelas sosial dalam tubuh pegawai </a:t>
            </a:r>
            <a:r>
              <a:rPr lang="id-ID" dirty="0" smtClean="0"/>
              <a:t>negeri</a:t>
            </a:r>
            <a:r>
              <a:rPr lang="en-US" dirty="0" smtClean="0"/>
              <a:t> </a:t>
            </a:r>
            <a:r>
              <a:rPr lang="id-ID" dirty="0" smtClean="0"/>
              <a:t>Inggris </a:t>
            </a:r>
            <a:r>
              <a:rPr lang="id-ID" dirty="0"/>
              <a:t>adalah penting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nl-NL" dirty="0"/>
              <a:t>Norton Log (1952) dan Paul van Riper (1958) </a:t>
            </a:r>
            <a:r>
              <a:rPr lang="nl-NL" dirty="0" smtClean="0"/>
              <a:t>bependapat bahwa keterwakilan </a:t>
            </a:r>
            <a:r>
              <a:rPr lang="id-ID" dirty="0" smtClean="0"/>
              <a:t>berkaitan </a:t>
            </a:r>
            <a:r>
              <a:rPr lang="id-ID" dirty="0"/>
              <a:t>erat dengan legitimasi sebuah </a:t>
            </a:r>
            <a:r>
              <a:rPr lang="id-ID" dirty="0" smtClean="0"/>
              <a:t>kebijakan</a:t>
            </a:r>
            <a:r>
              <a:rPr lang="en-US" dirty="0" smtClean="0"/>
              <a:t>. </a:t>
            </a:r>
            <a:r>
              <a:rPr lang="id-ID" dirty="0"/>
              <a:t>Semakin </a:t>
            </a:r>
            <a:r>
              <a:rPr lang="id-ID" dirty="0" smtClean="0"/>
              <a:t>tinggi</a:t>
            </a:r>
            <a:r>
              <a:rPr lang="en-US" dirty="0" smtClean="0"/>
              <a:t> </a:t>
            </a:r>
            <a:r>
              <a:rPr lang="id-ID" dirty="0" smtClean="0"/>
              <a:t>tingkat </a:t>
            </a:r>
            <a:r>
              <a:rPr lang="id-ID" dirty="0"/>
              <a:t>keterwakilan kelompok-kelompok yang ada dalam </a:t>
            </a:r>
            <a:r>
              <a:rPr lang="id-ID" dirty="0" smtClean="0"/>
              <a:t>masyarakat</a:t>
            </a:r>
            <a:r>
              <a:rPr lang="en-US" dirty="0" smtClean="0"/>
              <a:t> </a:t>
            </a:r>
            <a:r>
              <a:rPr lang="id-ID" dirty="0" smtClean="0"/>
              <a:t>ke </a:t>
            </a:r>
            <a:r>
              <a:rPr lang="id-ID" dirty="0"/>
              <a:t>dalam tubuh birokrasi, maka legitimasi sebuah kebijakan </a:t>
            </a:r>
            <a:r>
              <a:rPr lang="id-ID" dirty="0" smtClean="0"/>
              <a:t>akan</a:t>
            </a:r>
            <a:r>
              <a:rPr lang="en-US" dirty="0" smtClean="0"/>
              <a:t> </a:t>
            </a:r>
            <a:r>
              <a:rPr lang="id-ID" dirty="0" smtClean="0"/>
              <a:t>semakin </a:t>
            </a:r>
            <a:r>
              <a:rPr lang="id-ID" dirty="0"/>
              <a:t>tinggi pula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id-ID" dirty="0" smtClean="0"/>
              <a:t>Harapannya birokrasi akan</a:t>
            </a:r>
            <a:r>
              <a:rPr lang="en-US" dirty="0" smtClean="0"/>
              <a:t> </a:t>
            </a:r>
            <a:r>
              <a:rPr lang="id-ID" dirty="0" smtClean="0"/>
              <a:t>lebih </a:t>
            </a:r>
            <a:r>
              <a:rPr lang="id-ID" dirty="0"/>
              <a:t>responsif jika para birokratnya mencerminkan </a:t>
            </a:r>
            <a:r>
              <a:rPr lang="id-ID" dirty="0" smtClean="0"/>
              <a:t>karakteristik</a:t>
            </a:r>
            <a:r>
              <a:rPr lang="en-US" dirty="0" smtClean="0"/>
              <a:t> </a:t>
            </a:r>
            <a:r>
              <a:rPr lang="id-ID" dirty="0" smtClean="0"/>
              <a:t>demografis </a:t>
            </a:r>
            <a:r>
              <a:rPr lang="id-ID" dirty="0"/>
              <a:t>dan dinamika sosial masyarakat yang dilayaninya. </a:t>
            </a:r>
            <a:r>
              <a:rPr lang="id-ID" dirty="0" smtClean="0"/>
              <a:t>Kualitas</a:t>
            </a:r>
            <a:r>
              <a:rPr lang="en-US" dirty="0" smtClean="0"/>
              <a:t> </a:t>
            </a:r>
            <a:r>
              <a:rPr lang="id-ID" dirty="0" smtClean="0"/>
              <a:t>layanan </a:t>
            </a:r>
            <a:r>
              <a:rPr lang="id-ID" dirty="0"/>
              <a:t>publik akan meningkat bila ada keterkaitan emosi antara </a:t>
            </a:r>
            <a:r>
              <a:rPr lang="id-ID" dirty="0" smtClean="0"/>
              <a:t>negara</a:t>
            </a:r>
            <a:r>
              <a:rPr lang="en-US" dirty="0" smtClean="0"/>
              <a:t> </a:t>
            </a:r>
            <a:r>
              <a:rPr lang="id-ID" dirty="0" smtClean="0"/>
              <a:t>dan </a:t>
            </a:r>
            <a:r>
              <a:rPr lang="id-ID" dirty="0"/>
              <a:t>masyarakat, yang merupakan ekses dari birokrasi perwakilan.</a:t>
            </a:r>
          </a:p>
        </p:txBody>
      </p:sp>
    </p:spTree>
    <p:extLst>
      <p:ext uri="{BB962C8B-B14F-4D97-AF65-F5344CB8AC3E}">
        <p14:creationId xmlns:p14="http://schemas.microsoft.com/office/powerpoint/2010/main" val="2576215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JIKA MENURUT ANDA BAGAIMANA SOLUSINYA?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</a:p>
          <a:p>
            <a:r>
              <a:rPr lang="en-US" dirty="0" smtClean="0"/>
              <a:t>2</a:t>
            </a:r>
          </a:p>
          <a:p>
            <a:r>
              <a:rPr lang="en-US" dirty="0" smtClean="0"/>
              <a:t>3</a:t>
            </a:r>
          </a:p>
          <a:p>
            <a:r>
              <a:rPr lang="en-US" dirty="0" smtClean="0"/>
              <a:t>4</a:t>
            </a:r>
          </a:p>
          <a:p>
            <a:r>
              <a:rPr lang="en-US" dirty="0" smtClean="0"/>
              <a:t>5</a:t>
            </a:r>
          </a:p>
          <a:p>
            <a:r>
              <a:rPr lang="en-US" dirty="0" smtClean="0"/>
              <a:t>6</a:t>
            </a:r>
          </a:p>
          <a:p>
            <a:r>
              <a:rPr lang="en-US" dirty="0"/>
              <a:t>7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7064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SEMOGA BERMANFAAT &amp; BERKAH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YOU, GRACIAS, DANKE, GRAZIE, MERCI, SPASIBO, OBRIGADE, XIE </a:t>
            </a:r>
            <a:r>
              <a:rPr lang="en-US" dirty="0" err="1" smtClean="0"/>
              <a:t>XIE</a:t>
            </a:r>
            <a:r>
              <a:rPr lang="en-US" dirty="0" smtClean="0"/>
              <a:t>, SYUKRON, KAMSHAMIDA, ARIGATO, SHUKRIYA, TEKKUR EDERIM, SUWUN, TERIMA KASIH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19650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/>
              <a:t>Terminologi birokrasi dalam literatur Ilmu Politik adalah sebagai berikut</a:t>
            </a:r>
            <a:r>
              <a:rPr lang="id-ID" b="1" dirty="0" smtClean="0"/>
              <a:t>: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3"/>
            <a:ext cx="10353762" cy="429185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d-ID" sz="2400" dirty="0" smtClean="0"/>
              <a:t>Organisasi yang rasional (</a:t>
            </a:r>
            <a:r>
              <a:rPr lang="id-ID" sz="2400" i="1" dirty="0" smtClean="0"/>
              <a:t>rational organization</a:t>
            </a:r>
            <a:r>
              <a:rPr lang="id-ID" sz="2400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id-ID" sz="2400" dirty="0" smtClean="0"/>
              <a:t>Ketidakefisienan organisasi (</a:t>
            </a:r>
            <a:r>
              <a:rPr lang="id-ID" sz="2400" i="1" dirty="0" smtClean="0"/>
              <a:t>organizational inefficiency</a:t>
            </a:r>
            <a:r>
              <a:rPr lang="id-ID" sz="2400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id-ID" sz="2400" dirty="0" smtClean="0"/>
              <a:t>Pemerintahan oleh para pejabat (</a:t>
            </a:r>
            <a:r>
              <a:rPr lang="id-ID" sz="2400" i="1" dirty="0" smtClean="0"/>
              <a:t>rule by official</a:t>
            </a:r>
            <a:r>
              <a:rPr lang="id-ID" sz="2400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id-ID" sz="2400" dirty="0" smtClean="0"/>
              <a:t>Administrasi negara (</a:t>
            </a:r>
            <a:r>
              <a:rPr lang="id-ID" sz="2400" i="1" dirty="0" smtClean="0"/>
              <a:t>public administration</a:t>
            </a:r>
            <a:r>
              <a:rPr lang="id-ID" sz="2400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id-ID" sz="2400" dirty="0" smtClean="0"/>
              <a:t>Administrasi oleh para pejabat (</a:t>
            </a:r>
            <a:r>
              <a:rPr lang="id-ID" sz="2400" i="1" dirty="0" smtClean="0"/>
              <a:t>administration by official</a:t>
            </a:r>
            <a:r>
              <a:rPr lang="id-ID" sz="2400" dirty="0" smtClean="0"/>
              <a:t>)</a:t>
            </a:r>
          </a:p>
          <a:p>
            <a:pPr>
              <a:lnSpc>
                <a:spcPct val="100000"/>
              </a:lnSpc>
            </a:pPr>
            <a:r>
              <a:rPr lang="id-ID" sz="2400" dirty="0" smtClean="0"/>
              <a:t>Bentuk organisasi dengan ciri tertentu, yaitu adanya hirarki dan</a:t>
            </a:r>
            <a:r>
              <a:rPr lang="en-US" sz="2400" dirty="0" smtClean="0"/>
              <a:t> </a:t>
            </a:r>
            <a:r>
              <a:rPr lang="id-ID" sz="2400" dirty="0" smtClean="0"/>
              <a:t>peraturan </a:t>
            </a:r>
            <a:endParaRPr lang="en-US" sz="2400" dirty="0" smtClean="0"/>
          </a:p>
          <a:p>
            <a:pPr>
              <a:lnSpc>
                <a:spcPct val="100000"/>
              </a:lnSpc>
            </a:pPr>
            <a:r>
              <a:rPr lang="id-ID" sz="2400" dirty="0" smtClean="0"/>
              <a:t>Salah satu ciri dari masyarakat modern yang mutlak (</a:t>
            </a:r>
            <a:r>
              <a:rPr lang="id-ID" sz="2400" i="1" dirty="0" smtClean="0"/>
              <a:t>an essential</a:t>
            </a:r>
            <a:r>
              <a:rPr lang="en-US" sz="2400" i="1" dirty="0" smtClean="0"/>
              <a:t> </a:t>
            </a:r>
            <a:r>
              <a:rPr lang="id-ID" sz="2400" i="1" dirty="0" smtClean="0"/>
              <a:t>quality of modern society</a:t>
            </a:r>
            <a:r>
              <a:rPr lang="id-ID" sz="2400" dirty="0" smtClean="0"/>
              <a:t>) 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684137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u-Latn-CA" b="1" dirty="0" smtClean="0"/>
              <a:t>Birokrasi Sebagai Penengah</a:t>
            </a:r>
            <a:endParaRPr lang="iu-Lat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308" y="1687132"/>
            <a:ext cx="11037194" cy="494548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</a:t>
            </a:r>
            <a:r>
              <a:rPr lang="id-ID" dirty="0" smtClean="0"/>
              <a:t>enurut </a:t>
            </a:r>
            <a:r>
              <a:rPr lang="id-ID" b="1" dirty="0"/>
              <a:t>perspektif </a:t>
            </a:r>
            <a:r>
              <a:rPr lang="id-ID" b="1" dirty="0" smtClean="0"/>
              <a:t>Hegelian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id-ID" dirty="0" smtClean="0"/>
              <a:t>birokrasi </a:t>
            </a:r>
            <a:r>
              <a:rPr lang="id-ID" dirty="0"/>
              <a:t>tak lain adalah medium yang mempertemukan </a:t>
            </a:r>
            <a:r>
              <a:rPr lang="id-ID" dirty="0" smtClean="0"/>
              <a:t>kepentingan</a:t>
            </a:r>
            <a:r>
              <a:rPr lang="en-US" dirty="0" smtClean="0"/>
              <a:t> </a:t>
            </a:r>
            <a:r>
              <a:rPr lang="id-ID" dirty="0" smtClean="0"/>
              <a:t>rakyat </a:t>
            </a:r>
            <a:r>
              <a:rPr lang="id-ID" dirty="0"/>
              <a:t>dan pemerintah. Berdasarkan perspektif ini berarti </a:t>
            </a:r>
            <a:r>
              <a:rPr lang="id-ID" dirty="0" smtClean="0"/>
              <a:t>birokrasi</a:t>
            </a:r>
            <a:r>
              <a:rPr lang="en-US" dirty="0" smtClean="0"/>
              <a:t> </a:t>
            </a:r>
            <a:r>
              <a:rPr lang="sv-SE" b="1" dirty="0" smtClean="0"/>
              <a:t>mengemban </a:t>
            </a:r>
            <a:r>
              <a:rPr lang="sv-SE" b="1" dirty="0"/>
              <a:t>tugas besar berupa harmonisasi hubungan </a:t>
            </a:r>
            <a:r>
              <a:rPr lang="sv-SE" b="1" dirty="0" smtClean="0"/>
              <a:t>antara </a:t>
            </a:r>
            <a:r>
              <a:rPr lang="id-ID" b="1" dirty="0" smtClean="0"/>
              <a:t>rakyat </a:t>
            </a:r>
            <a:r>
              <a:rPr lang="id-ID" b="1" dirty="0"/>
              <a:t>dan </a:t>
            </a:r>
            <a:r>
              <a:rPr lang="id-ID" b="1" dirty="0" smtClean="0"/>
              <a:t>pemer</a:t>
            </a:r>
            <a:r>
              <a:rPr lang="en-US" b="1" dirty="0" err="1" smtClean="0"/>
              <a:t>i</a:t>
            </a:r>
            <a:r>
              <a:rPr lang="id-ID" b="1" dirty="0" smtClean="0"/>
              <a:t>ntah</a:t>
            </a:r>
            <a:r>
              <a:rPr lang="id-ID" dirty="0"/>
              <a:t>, bahkan mempersamakan kepentingan </a:t>
            </a:r>
            <a:r>
              <a:rPr lang="id-ID" dirty="0" smtClean="0"/>
              <a:t>rakyat</a:t>
            </a:r>
            <a:r>
              <a:rPr lang="en-US" dirty="0" smtClean="0"/>
              <a:t> </a:t>
            </a:r>
            <a:r>
              <a:rPr lang="id-ID" dirty="0" smtClean="0"/>
              <a:t>dengan </a:t>
            </a:r>
            <a:r>
              <a:rPr lang="id-ID" dirty="0"/>
              <a:t>kepentingan pemerintah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/>
              <a:t>Dalam posisinya sebagai </a:t>
            </a:r>
            <a:r>
              <a:rPr lang="id-ID" dirty="0" smtClean="0"/>
              <a:t>medium</a:t>
            </a:r>
            <a:r>
              <a:rPr lang="en-US" dirty="0" smtClean="0"/>
              <a:t> </a:t>
            </a:r>
            <a:r>
              <a:rPr lang="id-ID" dirty="0" smtClean="0"/>
              <a:t>itulah </a:t>
            </a:r>
            <a:r>
              <a:rPr lang="id-ID" b="1" dirty="0"/>
              <a:t>birokrasi menyucikan dan memurnikan diri untuk tak </a:t>
            </a:r>
            <a:r>
              <a:rPr lang="id-ID" b="1" dirty="0" smtClean="0"/>
              <a:t>terjebak</a:t>
            </a:r>
            <a:r>
              <a:rPr lang="en-US" b="1" dirty="0" smtClean="0"/>
              <a:t> </a:t>
            </a:r>
            <a:r>
              <a:rPr lang="id-ID" b="1" dirty="0" smtClean="0"/>
              <a:t>pada </a:t>
            </a:r>
            <a:r>
              <a:rPr lang="id-ID" b="1" dirty="0"/>
              <a:t>kepentingan subyektif</a:t>
            </a:r>
            <a:r>
              <a:rPr lang="id-ID" dirty="0"/>
              <a:t>. Birokrasi dalam hal ini berarti </a:t>
            </a:r>
            <a:r>
              <a:rPr lang="id-ID" dirty="0" smtClean="0"/>
              <a:t>harus</a:t>
            </a:r>
            <a:r>
              <a:rPr lang="en-US" dirty="0" smtClean="0"/>
              <a:t> </a:t>
            </a:r>
            <a:r>
              <a:rPr lang="id-ID" b="1" i="1" dirty="0" smtClean="0"/>
              <a:t>apolitik</a:t>
            </a:r>
            <a:endParaRPr lang="en-US" b="1" i="1" dirty="0" smtClean="0"/>
          </a:p>
          <a:p>
            <a:r>
              <a:rPr lang="id-ID" b="1" dirty="0"/>
              <a:t>Hergel</a:t>
            </a:r>
            <a:r>
              <a:rPr lang="id-ID" dirty="0"/>
              <a:t> berpendapat bahwa kedudukan birokrasi </a:t>
            </a:r>
            <a:r>
              <a:rPr lang="id-ID" dirty="0" smtClean="0"/>
              <a:t>penting</a:t>
            </a:r>
            <a:r>
              <a:rPr lang="en-US" dirty="0" smtClean="0"/>
              <a:t> </a:t>
            </a:r>
            <a:r>
              <a:rPr lang="id-ID" dirty="0" smtClean="0"/>
              <a:t>untuk </a:t>
            </a:r>
            <a:r>
              <a:rPr lang="id-ID" b="1" dirty="0"/>
              <a:t>menegakkan humanisme</a:t>
            </a:r>
            <a:r>
              <a:rPr lang="id-ID" dirty="0"/>
              <a:t>. Birokrasi dianggap bertugas </a:t>
            </a:r>
            <a:r>
              <a:rPr lang="id-ID" dirty="0" smtClean="0"/>
              <a:t>untuk</a:t>
            </a:r>
            <a:r>
              <a:rPr lang="en-US" dirty="0" smtClean="0"/>
              <a:t> </a:t>
            </a:r>
            <a:r>
              <a:rPr lang="id-ID" b="1" dirty="0" smtClean="0"/>
              <a:t>membendung </a:t>
            </a:r>
            <a:r>
              <a:rPr lang="id-ID" dirty="0"/>
              <a:t>kemungkinan terjadinya benturan antara </a:t>
            </a:r>
            <a:r>
              <a:rPr lang="id-ID" b="1" dirty="0" smtClean="0"/>
              <a:t>kepentingan</a:t>
            </a:r>
            <a:r>
              <a:rPr lang="en-US" b="1" dirty="0" smtClean="0"/>
              <a:t> </a:t>
            </a:r>
            <a:r>
              <a:rPr lang="id-ID" b="1" dirty="0" smtClean="0"/>
              <a:t>rakyat </a:t>
            </a:r>
            <a:r>
              <a:rPr lang="id-ID" b="1" dirty="0"/>
              <a:t>dan kepentingan pemerintah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id-ID" dirty="0"/>
              <a:t>Dalam perspektif </a:t>
            </a:r>
            <a:r>
              <a:rPr lang="id-ID" dirty="0" smtClean="0"/>
              <a:t>ini</a:t>
            </a:r>
            <a:r>
              <a:rPr lang="en-US" dirty="0" smtClean="0"/>
              <a:t> </a:t>
            </a:r>
            <a:r>
              <a:rPr lang="sv-SE" dirty="0" smtClean="0"/>
              <a:t>birokrasi </a:t>
            </a:r>
            <a:r>
              <a:rPr lang="sv-SE" dirty="0"/>
              <a:t>menjadi tempat berlangsungnya pembaruan </a:t>
            </a:r>
            <a:r>
              <a:rPr lang="sv-SE" dirty="0" smtClean="0"/>
              <a:t>sosial.</a:t>
            </a:r>
          </a:p>
          <a:p>
            <a:r>
              <a:rPr lang="id-ID" dirty="0"/>
              <a:t>Hegel</a:t>
            </a:r>
            <a:r>
              <a:rPr lang="en-US" dirty="0"/>
              <a:t> </a:t>
            </a:r>
            <a:r>
              <a:rPr lang="id-ID" dirty="0"/>
              <a:t>menginginkan birokrasi harus memposisikan diri di tengah sebagai</a:t>
            </a:r>
            <a:r>
              <a:rPr lang="en-US" dirty="0"/>
              <a:t> </a:t>
            </a:r>
            <a:r>
              <a:rPr lang="id-ID" dirty="0"/>
              <a:t>perantara antara kelompok kepentingan umum yang dalam hal ini</a:t>
            </a:r>
            <a:r>
              <a:rPr lang="en-US" dirty="0"/>
              <a:t> </a:t>
            </a:r>
            <a:r>
              <a:rPr lang="id-ID" dirty="0"/>
              <a:t>diwakili negara dengan kelompok pengusaha atau profesi sebagai</a:t>
            </a:r>
            <a:r>
              <a:rPr lang="en-US" dirty="0"/>
              <a:t> </a:t>
            </a:r>
            <a:r>
              <a:rPr lang="id-ID" dirty="0"/>
              <a:t>kelompok kepentingan khusus. Jadi dalam hal ini birokrasi menurut</a:t>
            </a:r>
            <a:r>
              <a:rPr lang="en-US" dirty="0"/>
              <a:t> </a:t>
            </a:r>
            <a:r>
              <a:rPr lang="id-ID" dirty="0"/>
              <a:t>Hegel haruslah netral.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97412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u-Latn-CA" sz="2800" dirty="0" smtClean="0"/>
              <a:t>Birokrasi Sebagai alat kepentingan negara</a:t>
            </a:r>
            <a:endParaRPr lang="iu-Lat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430" y="1687132"/>
            <a:ext cx="10985678" cy="4906850"/>
          </a:xfrm>
        </p:spPr>
        <p:txBody>
          <a:bodyPr>
            <a:normAutofit/>
          </a:bodyPr>
          <a:lstStyle/>
          <a:p>
            <a:r>
              <a:rPr lang="id-ID" b="1" dirty="0" smtClean="0"/>
              <a:t>Marx</a:t>
            </a:r>
            <a:r>
              <a:rPr lang="en-US" dirty="0" smtClean="0"/>
              <a:t> </a:t>
            </a:r>
            <a:r>
              <a:rPr lang="id-ID" dirty="0" smtClean="0"/>
              <a:t>mengemukakan </a:t>
            </a:r>
            <a:r>
              <a:rPr lang="id-ID" dirty="0"/>
              <a:t>kritik atas realitas birokrasi yang tak lebih </a:t>
            </a:r>
            <a:r>
              <a:rPr lang="id-ID" dirty="0" smtClean="0"/>
              <a:t>hanya</a:t>
            </a:r>
            <a:r>
              <a:rPr lang="en-US" dirty="0" smtClean="0"/>
              <a:t> </a:t>
            </a:r>
            <a:r>
              <a:rPr lang="id-ID" dirty="0" smtClean="0"/>
              <a:t>mesin </a:t>
            </a:r>
            <a:r>
              <a:rPr lang="id-ID" dirty="0"/>
              <a:t>bagi kepentingan partikular yang </a:t>
            </a:r>
            <a:r>
              <a:rPr lang="id-ID" dirty="0" smtClean="0"/>
              <a:t>dominan</a:t>
            </a:r>
            <a:r>
              <a:rPr lang="en-US" dirty="0" smtClean="0"/>
              <a:t>.</a:t>
            </a:r>
          </a:p>
          <a:p>
            <a:r>
              <a:rPr lang="id-ID" dirty="0" smtClean="0"/>
              <a:t>Faktanya</a:t>
            </a:r>
            <a:r>
              <a:rPr lang="en-US" dirty="0" smtClean="0"/>
              <a:t>, B</a:t>
            </a:r>
            <a:r>
              <a:rPr lang="id-ID" dirty="0" smtClean="0"/>
              <a:t>irokrasi tak </a:t>
            </a:r>
            <a:r>
              <a:rPr lang="id-ID" dirty="0"/>
              <a:t>berfungsi </a:t>
            </a:r>
            <a:r>
              <a:rPr lang="id-ID" dirty="0" smtClean="0"/>
              <a:t>sebagai</a:t>
            </a:r>
            <a:r>
              <a:rPr lang="en-US" dirty="0" smtClean="0"/>
              <a:t> </a:t>
            </a:r>
            <a:r>
              <a:rPr lang="id-ID" dirty="0" smtClean="0"/>
              <a:t>agen </a:t>
            </a:r>
            <a:r>
              <a:rPr lang="id-ID" dirty="0" smtClean="0"/>
              <a:t>ne</a:t>
            </a:r>
            <a:r>
              <a:rPr lang="en-US" dirty="0" smtClean="0"/>
              <a:t>g</a:t>
            </a:r>
            <a:r>
              <a:rPr lang="id-ID" dirty="0" smtClean="0"/>
              <a:t>ara </a:t>
            </a:r>
            <a:r>
              <a:rPr lang="id-ID" dirty="0"/>
              <a:t>guna mempertemukan secara utuh kepentingan </a:t>
            </a:r>
            <a:r>
              <a:rPr lang="id-ID" dirty="0" smtClean="0"/>
              <a:t>rakyat</a:t>
            </a:r>
            <a:r>
              <a:rPr lang="en-US" dirty="0" smtClean="0"/>
              <a:t> </a:t>
            </a:r>
            <a:r>
              <a:rPr lang="sv-SE" dirty="0" smtClean="0"/>
              <a:t>dan </a:t>
            </a:r>
            <a:r>
              <a:rPr lang="sv-SE" dirty="0"/>
              <a:t>kepentingan pemerintah. Birokrasi malah berfungsi </a:t>
            </a:r>
            <a:r>
              <a:rPr lang="sv-SE" dirty="0" smtClean="0"/>
              <a:t>sebagai </a:t>
            </a:r>
            <a:r>
              <a:rPr lang="id-ID" i="1" dirty="0" smtClean="0"/>
              <a:t>broker </a:t>
            </a:r>
            <a:r>
              <a:rPr lang="id-ID" dirty="0"/>
              <a:t>yang mengambil keuntungan dalam proses intermediasi </a:t>
            </a:r>
            <a:r>
              <a:rPr lang="id-ID" dirty="0" smtClean="0"/>
              <a:t>dari</a:t>
            </a:r>
            <a:r>
              <a:rPr lang="en-US" dirty="0" smtClean="0"/>
              <a:t> </a:t>
            </a:r>
            <a:r>
              <a:rPr lang="id-ID" dirty="0" smtClean="0"/>
              <a:t>dua </a:t>
            </a:r>
            <a:r>
              <a:rPr lang="id-ID" dirty="0"/>
              <a:t>pihak sekaligus, yaitu rakyat dan pemerintah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/>
              <a:t>Birokraasi </a:t>
            </a:r>
            <a:r>
              <a:rPr lang="id-ID" dirty="0" smtClean="0"/>
              <a:t>di</a:t>
            </a:r>
            <a:r>
              <a:rPr lang="en-US" dirty="0" smtClean="0"/>
              <a:t> </a:t>
            </a:r>
            <a:r>
              <a:rPr lang="id-ID" dirty="0" smtClean="0"/>
              <a:t>Indonesia </a:t>
            </a:r>
            <a:r>
              <a:rPr lang="id-ID" dirty="0"/>
              <a:t>sebenarnya adalah birokrasi yang lebih dekat </a:t>
            </a:r>
            <a:r>
              <a:rPr lang="id-ID" dirty="0" smtClean="0"/>
              <a:t>dengan</a:t>
            </a:r>
            <a:r>
              <a:rPr lang="en-US" dirty="0" smtClean="0"/>
              <a:t> </a:t>
            </a:r>
            <a:r>
              <a:rPr lang="sv-SE" dirty="0" smtClean="0"/>
              <a:t>gambaran </a:t>
            </a:r>
            <a:r>
              <a:rPr lang="sv-SE" dirty="0"/>
              <a:t>Marx atau menifestasi dari kritik-kritik Marx</a:t>
            </a:r>
            <a:r>
              <a:rPr lang="sv-SE" dirty="0" smtClean="0"/>
              <a:t>.</a:t>
            </a:r>
          </a:p>
          <a:p>
            <a:r>
              <a:rPr lang="id-ID" dirty="0" smtClean="0"/>
              <a:t>Saat</a:t>
            </a:r>
            <a:r>
              <a:rPr lang="en-US" dirty="0" smtClean="0"/>
              <a:t> </a:t>
            </a:r>
            <a:r>
              <a:rPr lang="id-ID" dirty="0" smtClean="0"/>
              <a:t>penyalahgunaan </a:t>
            </a:r>
            <a:r>
              <a:rPr lang="id-ID" dirty="0"/>
              <a:t>kekuasaan (</a:t>
            </a:r>
            <a:r>
              <a:rPr lang="id-ID" i="1" dirty="0"/>
              <a:t>abuse of power</a:t>
            </a:r>
            <a:r>
              <a:rPr lang="id-ID" dirty="0"/>
              <a:t>) terkristalisasi </a:t>
            </a:r>
            <a:r>
              <a:rPr lang="id-ID" dirty="0" smtClean="0"/>
              <a:t>menjadi</a:t>
            </a:r>
            <a:r>
              <a:rPr lang="en-US" dirty="0" smtClean="0"/>
              <a:t> </a:t>
            </a:r>
            <a:r>
              <a:rPr lang="id-ID" dirty="0" smtClean="0"/>
              <a:t>kecenderungan </a:t>
            </a:r>
            <a:r>
              <a:rPr lang="id-ID" dirty="0"/>
              <a:t>dalam ranah politik kekuasaan, maka kian </a:t>
            </a:r>
            <a:r>
              <a:rPr lang="id-ID" dirty="0" smtClean="0"/>
              <a:t>mencolok</a:t>
            </a:r>
            <a:r>
              <a:rPr lang="en-US" dirty="0" smtClean="0"/>
              <a:t> </a:t>
            </a:r>
            <a:r>
              <a:rPr lang="id-ID" dirty="0" smtClean="0"/>
              <a:t>posisi </a:t>
            </a:r>
            <a:r>
              <a:rPr lang="id-ID" dirty="0"/>
              <a:t>birokrasi sebagai kepentingan partikular yang </a:t>
            </a:r>
            <a:r>
              <a:rPr lang="id-ID" dirty="0" smtClean="0"/>
              <a:t>menghegemoni</a:t>
            </a:r>
            <a:r>
              <a:rPr lang="en-US" dirty="0" smtClean="0"/>
              <a:t> </a:t>
            </a:r>
            <a:r>
              <a:rPr lang="id-ID" dirty="0" smtClean="0"/>
              <a:t>kepentingan </a:t>
            </a:r>
            <a:r>
              <a:rPr lang="id-ID" dirty="0"/>
              <a:t>partikular lain, </a:t>
            </a:r>
            <a:r>
              <a:rPr lang="id-ID" dirty="0" smtClean="0"/>
              <a:t>dit</a:t>
            </a:r>
            <a:r>
              <a:rPr lang="en-US" dirty="0" smtClean="0"/>
              <a:t>a</a:t>
            </a:r>
            <a:r>
              <a:rPr lang="id-ID" dirty="0" smtClean="0"/>
              <a:t>mbah </a:t>
            </a:r>
            <a:r>
              <a:rPr lang="id-ID" dirty="0"/>
              <a:t>lagi dengan tak </a:t>
            </a:r>
            <a:r>
              <a:rPr lang="id-ID" dirty="0" smtClean="0"/>
              <a:t>berlakunya</a:t>
            </a:r>
            <a:r>
              <a:rPr lang="en-US" dirty="0" smtClean="0"/>
              <a:t> </a:t>
            </a:r>
            <a:r>
              <a:rPr lang="id-ID" dirty="0" smtClean="0"/>
              <a:t>netralitas </a:t>
            </a:r>
            <a:r>
              <a:rPr lang="id-ID" dirty="0"/>
              <a:t>politik dalam birokrasi.</a:t>
            </a:r>
          </a:p>
        </p:txBody>
      </p:sp>
    </p:spTree>
    <p:extLst>
      <p:ext uri="{BB962C8B-B14F-4D97-AF65-F5344CB8AC3E}">
        <p14:creationId xmlns:p14="http://schemas.microsoft.com/office/powerpoint/2010/main" val="500787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1527" y="682580"/>
            <a:ext cx="8525814" cy="5486400"/>
          </a:xfrm>
        </p:spPr>
        <p:txBody>
          <a:bodyPr>
            <a:noAutofit/>
          </a:bodyPr>
          <a:lstStyle/>
          <a:p>
            <a:pPr algn="ctr"/>
            <a:r>
              <a:rPr lang="id-ID" sz="2400" dirty="0"/>
              <a:t>Keberpihakan birokrasi </a:t>
            </a:r>
            <a:r>
              <a:rPr lang="id-ID" sz="2400" dirty="0" smtClean="0"/>
              <a:t>akan </a:t>
            </a:r>
            <a:r>
              <a:rPr lang="id-ID" sz="2400" dirty="0"/>
              <a:t>berdampak pada munculnya </a:t>
            </a:r>
            <a:r>
              <a:rPr lang="id-ID" sz="2400" dirty="0" smtClean="0"/>
              <a:t>virus</a:t>
            </a:r>
            <a:r>
              <a:rPr lang="en-US" sz="2400" dirty="0" smtClean="0"/>
              <a:t> </a:t>
            </a:r>
            <a:r>
              <a:rPr lang="id-ID" sz="2400" dirty="0" smtClean="0"/>
              <a:t>kepentingan </a:t>
            </a:r>
            <a:r>
              <a:rPr lang="id-ID" sz="2400" dirty="0"/>
              <a:t>yang akan terus menggerogotinya, seperti </a:t>
            </a:r>
            <a:r>
              <a:rPr lang="id-ID" sz="2400" dirty="0" smtClean="0"/>
              <a:t>pelayanan</a:t>
            </a:r>
            <a:r>
              <a:rPr lang="en-US" sz="2400" dirty="0" smtClean="0"/>
              <a:t> </a:t>
            </a:r>
            <a:r>
              <a:rPr lang="id-ID" sz="2400" dirty="0" smtClean="0"/>
              <a:t>publik </a:t>
            </a:r>
            <a:r>
              <a:rPr lang="id-ID" sz="2400" dirty="0"/>
              <a:t>yang tidak netral dan berpihak terhadap </a:t>
            </a:r>
            <a:r>
              <a:rPr lang="id-ID" sz="2400" dirty="0" smtClean="0"/>
              <a:t>kelompok-kelompok</a:t>
            </a:r>
            <a:r>
              <a:rPr lang="en-US" sz="2400" dirty="0" smtClean="0"/>
              <a:t> </a:t>
            </a:r>
            <a:r>
              <a:rPr lang="id-ID" sz="2400" dirty="0" smtClean="0"/>
              <a:t>tertentu</a:t>
            </a:r>
            <a:r>
              <a:rPr lang="id-ID" sz="2400" dirty="0"/>
              <a:t>, pelayanan yang </a:t>
            </a:r>
            <a:r>
              <a:rPr lang="id-ID" sz="2400" dirty="0" smtClean="0"/>
              <a:t>menj</a:t>
            </a:r>
            <a:r>
              <a:rPr lang="en-US" sz="2400" dirty="0" smtClean="0"/>
              <a:t>a</a:t>
            </a:r>
            <a:r>
              <a:rPr lang="id-ID" sz="2400" dirty="0" smtClean="0"/>
              <a:t>di </a:t>
            </a:r>
            <a:r>
              <a:rPr lang="id-ID" sz="2400" dirty="0"/>
              <a:t>sangat subyektif </a:t>
            </a:r>
            <a:r>
              <a:rPr lang="id-ID" sz="2400" dirty="0" smtClean="0"/>
              <a:t>berdasarkan</a:t>
            </a:r>
            <a:r>
              <a:rPr lang="en-US" sz="2400" dirty="0" smtClean="0"/>
              <a:t> </a:t>
            </a:r>
            <a:r>
              <a:rPr lang="id-ID" sz="2400" dirty="0" smtClean="0"/>
              <a:t>kepentingan </a:t>
            </a:r>
            <a:r>
              <a:rPr lang="id-ID" sz="2400" dirty="0"/>
              <a:t>kelompok yang dominan, terlalu birokratis </a:t>
            </a:r>
            <a:r>
              <a:rPr lang="id-ID" sz="2400" dirty="0" smtClean="0"/>
              <a:t>di</a:t>
            </a:r>
            <a:r>
              <a:rPr lang="en-US" sz="2400" dirty="0" smtClean="0"/>
              <a:t> </a:t>
            </a:r>
            <a:r>
              <a:rPr lang="id-ID" sz="2400" dirty="0" smtClean="0"/>
              <a:t>mana</a:t>
            </a:r>
            <a:r>
              <a:rPr lang="en-US" sz="2400" dirty="0" smtClean="0"/>
              <a:t> </a:t>
            </a:r>
            <a:r>
              <a:rPr lang="id-ID" sz="2400" dirty="0" smtClean="0"/>
              <a:t>pelaksanaan </a:t>
            </a:r>
            <a:r>
              <a:rPr lang="id-ID" sz="2400" dirty="0"/>
              <a:t>pelayanan publik menjadi panjang waktunya, </a:t>
            </a:r>
            <a:r>
              <a:rPr lang="id-ID" sz="2400" dirty="0" smtClean="0"/>
              <a:t>mahal</a:t>
            </a:r>
            <a:r>
              <a:rPr lang="en-US" sz="2400" dirty="0" smtClean="0"/>
              <a:t> </a:t>
            </a:r>
            <a:r>
              <a:rPr lang="id-ID" sz="2400" dirty="0" smtClean="0"/>
              <a:t>bi</a:t>
            </a:r>
            <a:r>
              <a:rPr lang="en-US" sz="2400" dirty="0" smtClean="0"/>
              <a:t>a</a:t>
            </a:r>
            <a:r>
              <a:rPr lang="id-ID" sz="2400" dirty="0" smtClean="0"/>
              <a:t>yanya </a:t>
            </a:r>
            <a:r>
              <a:rPr lang="id-ID" sz="2400" dirty="0"/>
              <a:t>dan berbelit-belit prosedurnya, serta berbagai </a:t>
            </a:r>
            <a:r>
              <a:rPr lang="id-ID" sz="2400" dirty="0" smtClean="0"/>
              <a:t>dampak</a:t>
            </a:r>
            <a:r>
              <a:rPr lang="en-US" sz="2400" dirty="0" smtClean="0"/>
              <a:t> </a:t>
            </a:r>
            <a:r>
              <a:rPr lang="id-ID" sz="2400" dirty="0" smtClean="0"/>
              <a:t>buruk </a:t>
            </a:r>
            <a:r>
              <a:rPr lang="id-ID" sz="2400" dirty="0"/>
              <a:t>lainnya. Akibatnya mereka merasa lebih kuat sendiri, kebal </a:t>
            </a:r>
            <a:r>
              <a:rPr lang="id-ID" sz="2400" dirty="0" smtClean="0"/>
              <a:t>dari</a:t>
            </a:r>
            <a:r>
              <a:rPr lang="en-US" sz="2400" dirty="0" smtClean="0"/>
              <a:t> </a:t>
            </a:r>
            <a:r>
              <a:rPr lang="id-ID" sz="2400" dirty="0" smtClean="0"/>
              <a:t>pengawasan </a:t>
            </a:r>
            <a:r>
              <a:rPr lang="id-ID" sz="2400" dirty="0"/>
              <a:t>dan kritik. Kondisi ini akan membuat birokrasi </a:t>
            </a:r>
            <a:r>
              <a:rPr lang="id-ID" sz="2400" dirty="0" smtClean="0"/>
              <a:t>sebagai</a:t>
            </a:r>
            <a:r>
              <a:rPr lang="en-US" sz="2400" dirty="0" smtClean="0"/>
              <a:t> </a:t>
            </a:r>
            <a:r>
              <a:rPr lang="id-ID" sz="2400" dirty="0" smtClean="0"/>
              <a:t>perpanjangan </a:t>
            </a:r>
            <a:r>
              <a:rPr lang="id-ID" sz="2400" dirty="0"/>
              <a:t>tangan pemerintah akan kehilangan kepercayaan </a:t>
            </a:r>
            <a:r>
              <a:rPr lang="id-ID" sz="2400" dirty="0" smtClean="0"/>
              <a:t>dari</a:t>
            </a:r>
            <a:r>
              <a:rPr lang="en-US" sz="2400" dirty="0" smtClean="0"/>
              <a:t> </a:t>
            </a:r>
            <a:r>
              <a:rPr lang="id-ID" sz="2400" dirty="0" smtClean="0"/>
              <a:t>masyarakat</a:t>
            </a:r>
            <a:r>
              <a:rPr lang="id-ID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824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POLITISASI BIROKRASI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751526"/>
            <a:ext cx="10690070" cy="5106473"/>
          </a:xfrm>
        </p:spPr>
        <p:txBody>
          <a:bodyPr>
            <a:noAutofit/>
          </a:bodyPr>
          <a:lstStyle/>
          <a:p>
            <a:r>
              <a:rPr lang="id-ID" sz="2200" dirty="0"/>
              <a:t>Melibatkan birokrasi ke dalam kancah politik dalah suatu </a:t>
            </a:r>
            <a:r>
              <a:rPr lang="id-ID" sz="2200" dirty="0" smtClean="0"/>
              <a:t>gejala</a:t>
            </a:r>
            <a:r>
              <a:rPr lang="en-US" sz="2200" dirty="0" smtClean="0"/>
              <a:t> </a:t>
            </a:r>
            <a:r>
              <a:rPr lang="id-ID" sz="2200" dirty="0" smtClean="0"/>
              <a:t>yang </a:t>
            </a:r>
            <a:r>
              <a:rPr lang="id-ID" sz="2200" dirty="0"/>
              <a:t>tidak dapat dihindari. Posisi strategis birokrasi yang </a:t>
            </a:r>
            <a:r>
              <a:rPr lang="id-ID" sz="2200" dirty="0" smtClean="0"/>
              <a:t>memiliki</a:t>
            </a:r>
            <a:r>
              <a:rPr lang="en-US" sz="2200" dirty="0" smtClean="0"/>
              <a:t> </a:t>
            </a:r>
            <a:r>
              <a:rPr lang="id-ID" sz="2200" dirty="0" smtClean="0"/>
              <a:t>keunggulan </a:t>
            </a:r>
            <a:r>
              <a:rPr lang="id-ID" sz="2200" dirty="0"/>
              <a:t>dalam memobilisasi massa sekaligus kemampuan </a:t>
            </a:r>
            <a:r>
              <a:rPr lang="id-ID" sz="2200" dirty="0" smtClean="0"/>
              <a:t>untuk</a:t>
            </a:r>
            <a:r>
              <a:rPr lang="en-US" sz="2200" dirty="0" smtClean="0"/>
              <a:t> </a:t>
            </a:r>
            <a:r>
              <a:rPr lang="sv-SE" sz="2200" dirty="0" smtClean="0"/>
              <a:t>memanfaatkan </a:t>
            </a:r>
            <a:r>
              <a:rPr lang="sv-SE" sz="2200" dirty="0"/>
              <a:t>setiap fasilitas dan kompetensi yang </a:t>
            </a:r>
            <a:r>
              <a:rPr lang="sv-SE" sz="2200" dirty="0" smtClean="0"/>
              <a:t>dimilikinya </a:t>
            </a:r>
            <a:r>
              <a:rPr lang="id-ID" sz="2200" dirty="0" smtClean="0"/>
              <a:t>telah </a:t>
            </a:r>
            <a:r>
              <a:rPr lang="id-ID" sz="2200" dirty="0"/>
              <a:t>membuat birokrasi menjadi entitas yang sangat </a:t>
            </a:r>
            <a:r>
              <a:rPr lang="id-ID" sz="2200" dirty="0" smtClean="0"/>
              <a:t>potensial</a:t>
            </a:r>
            <a:r>
              <a:rPr lang="en-US" sz="2200" dirty="0" smtClean="0"/>
              <a:t> </a:t>
            </a:r>
            <a:r>
              <a:rPr lang="id-ID" sz="2200" dirty="0" smtClean="0"/>
              <a:t>untuk </a:t>
            </a:r>
            <a:r>
              <a:rPr lang="id-ID" sz="2200" dirty="0"/>
              <a:t>terlibat dalam proses-proses politik. Fenomena ini </a:t>
            </a:r>
            <a:r>
              <a:rPr lang="id-ID" sz="2200" dirty="0" smtClean="0"/>
              <a:t>dikenal</a:t>
            </a:r>
            <a:r>
              <a:rPr lang="en-US" sz="2200" dirty="0" smtClean="0"/>
              <a:t> </a:t>
            </a:r>
            <a:r>
              <a:rPr lang="id-ID" sz="2200" dirty="0" smtClean="0"/>
              <a:t>dengan </a:t>
            </a:r>
            <a:r>
              <a:rPr lang="id-ID" sz="2200" dirty="0"/>
              <a:t>istilah </a:t>
            </a:r>
            <a:r>
              <a:rPr lang="id-ID" sz="2200" b="1" dirty="0"/>
              <a:t>politisasi birokrasi</a:t>
            </a:r>
            <a:r>
              <a:rPr lang="id-ID" sz="2200" dirty="0" smtClean="0"/>
              <a:t>.</a:t>
            </a:r>
            <a:endParaRPr lang="en-US" sz="2200" dirty="0" smtClean="0"/>
          </a:p>
          <a:p>
            <a:r>
              <a:rPr lang="en-US" sz="2200" dirty="0"/>
              <a:t>P</a:t>
            </a:r>
            <a:r>
              <a:rPr lang="id-ID" sz="2200" dirty="0" smtClean="0"/>
              <a:t>olitisasi </a:t>
            </a:r>
            <a:r>
              <a:rPr lang="id-ID" sz="2200" dirty="0"/>
              <a:t>birokrasi sebagai sebuah gejala </a:t>
            </a:r>
            <a:r>
              <a:rPr lang="id-ID" sz="2200" dirty="0" smtClean="0"/>
              <a:t>yang</a:t>
            </a:r>
            <a:r>
              <a:rPr lang="en-US" sz="2200" dirty="0" smtClean="0"/>
              <a:t> </a:t>
            </a:r>
            <a:r>
              <a:rPr lang="id-ID" sz="2200" dirty="0" smtClean="0"/>
              <a:t>mengikutsertakan </a:t>
            </a:r>
            <a:r>
              <a:rPr lang="id-ID" sz="2200" dirty="0"/>
              <a:t>atau melibatkan secara langsung seorang </a:t>
            </a:r>
            <a:r>
              <a:rPr lang="id-ID" sz="2200" dirty="0" smtClean="0"/>
              <a:t>pejabat</a:t>
            </a:r>
            <a:r>
              <a:rPr lang="en-US" sz="2200" dirty="0" smtClean="0"/>
              <a:t> </a:t>
            </a:r>
            <a:r>
              <a:rPr lang="id-ID" sz="2200" dirty="0" smtClean="0"/>
              <a:t>birokrasi </a:t>
            </a:r>
            <a:r>
              <a:rPr lang="id-ID" sz="2200" dirty="0"/>
              <a:t>ke dalam proses politik atau terang-terangan </a:t>
            </a:r>
            <a:r>
              <a:rPr lang="id-ID" sz="2200" dirty="0" smtClean="0"/>
              <a:t>melibatkan</a:t>
            </a:r>
            <a:r>
              <a:rPr lang="en-US" sz="2200" dirty="0" smtClean="0"/>
              <a:t> </a:t>
            </a:r>
            <a:r>
              <a:rPr lang="id-ID" sz="2200" dirty="0" smtClean="0"/>
              <a:t>seorang </a:t>
            </a:r>
            <a:r>
              <a:rPr lang="id-ID" sz="2200" dirty="0"/>
              <a:t>birokrat untuk menjadi pendukung dari organisasi </a:t>
            </a:r>
            <a:r>
              <a:rPr lang="id-ID" sz="2200" dirty="0" smtClean="0"/>
              <a:t>peserta</a:t>
            </a:r>
            <a:r>
              <a:rPr lang="en-US" sz="2200" dirty="0" smtClean="0"/>
              <a:t> </a:t>
            </a:r>
            <a:r>
              <a:rPr lang="fi-FI" sz="2200" dirty="0" smtClean="0"/>
              <a:t>pemilu </a:t>
            </a:r>
            <a:r>
              <a:rPr lang="fi-FI" sz="2200" dirty="0"/>
              <a:t>guna memperoleh atau mempertahankan kekuasan </a:t>
            </a:r>
            <a:r>
              <a:rPr lang="fi-FI" sz="2200" dirty="0" smtClean="0"/>
              <a:t>partai </a:t>
            </a:r>
            <a:r>
              <a:rPr lang="nb-NO" sz="2200" dirty="0" smtClean="0"/>
              <a:t>politik </a:t>
            </a:r>
            <a:r>
              <a:rPr lang="nb-NO" sz="2200" dirty="0"/>
              <a:t>tersebut di parlemen dan atau eksekutif.</a:t>
            </a:r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705036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772731"/>
            <a:ext cx="10353762" cy="561518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LEBIH </a:t>
            </a:r>
            <a:r>
              <a:rPr lang="id-ID" sz="2400" dirty="0" smtClean="0"/>
              <a:t>Lanjut</a:t>
            </a:r>
            <a:r>
              <a:rPr lang="en-US" sz="2400" dirty="0" smtClean="0"/>
              <a:t>, </a:t>
            </a:r>
            <a:r>
              <a:rPr lang="id-ID" sz="2400" dirty="0" smtClean="0"/>
              <a:t>bahwa domain</a:t>
            </a:r>
            <a:r>
              <a:rPr lang="en-US" sz="2400" dirty="0" smtClean="0"/>
              <a:t> </a:t>
            </a:r>
            <a:r>
              <a:rPr lang="id-ID" sz="2400" dirty="0" smtClean="0"/>
              <a:t>kewenangan </a:t>
            </a:r>
            <a:r>
              <a:rPr lang="id-ID" sz="2400" dirty="0"/>
              <a:t>birokrasi mengalami intervensi yang sangat kuat </a:t>
            </a:r>
            <a:r>
              <a:rPr lang="id-ID" sz="2400" dirty="0" smtClean="0"/>
              <a:t>dari</a:t>
            </a:r>
            <a:r>
              <a:rPr lang="en-US" sz="2400" dirty="0" smtClean="0"/>
              <a:t> </a:t>
            </a:r>
            <a:r>
              <a:rPr lang="id-ID" sz="2400" dirty="0" smtClean="0"/>
              <a:t>kekuatan </a:t>
            </a:r>
            <a:r>
              <a:rPr lang="id-ID" sz="2400" dirty="0"/>
              <a:t>politik dalam penataan jabatan dalam struktur </a:t>
            </a:r>
            <a:r>
              <a:rPr lang="id-ID" sz="2400" dirty="0" smtClean="0"/>
              <a:t>kepegawaian</a:t>
            </a:r>
            <a:r>
              <a:rPr lang="en-US" sz="2400" dirty="0" smtClean="0"/>
              <a:t> </a:t>
            </a:r>
            <a:r>
              <a:rPr lang="fi-FI" sz="2400" dirty="0" smtClean="0"/>
              <a:t>di </a:t>
            </a:r>
            <a:r>
              <a:rPr lang="fi-FI" sz="2400" dirty="0"/>
              <a:t>jajaran birokrasi. </a:t>
            </a:r>
            <a:endParaRPr lang="fi-FI" sz="2400" dirty="0" smtClean="0"/>
          </a:p>
          <a:p>
            <a:r>
              <a:rPr lang="fi-FI" sz="2400" dirty="0" smtClean="0"/>
              <a:t>Proses </a:t>
            </a:r>
            <a:r>
              <a:rPr lang="fi-FI" sz="2400" dirty="0"/>
              <a:t>seleksi, penempatan pada posisi </a:t>
            </a:r>
            <a:r>
              <a:rPr lang="fi-FI" sz="2400" dirty="0" smtClean="0"/>
              <a:t>tertentu </a:t>
            </a:r>
            <a:r>
              <a:rPr lang="id-ID" sz="2400" dirty="0" smtClean="0"/>
              <a:t>dan </a:t>
            </a:r>
            <a:r>
              <a:rPr lang="id-ID" sz="2400" dirty="0"/>
              <a:t>pengangkatan seorang pejabat di jajaran birokrasi sering </a:t>
            </a:r>
            <a:r>
              <a:rPr lang="id-ID" sz="2400" dirty="0" smtClean="0"/>
              <a:t>tidak</a:t>
            </a:r>
            <a:r>
              <a:rPr lang="en-US" sz="2400" dirty="0" smtClean="0"/>
              <a:t> </a:t>
            </a:r>
            <a:r>
              <a:rPr lang="id-ID" sz="2400" dirty="0" smtClean="0"/>
              <a:t>lagi </a:t>
            </a:r>
            <a:r>
              <a:rPr lang="id-ID" sz="2400" dirty="0"/>
              <a:t>berpedoman pada ketentuan perundang-undangan yang </a:t>
            </a:r>
            <a:r>
              <a:rPr lang="id-ID" sz="2400" dirty="0" smtClean="0"/>
              <a:t>ada</a:t>
            </a:r>
            <a:r>
              <a:rPr lang="en-US" sz="2400" dirty="0" smtClean="0"/>
              <a:t> </a:t>
            </a:r>
            <a:r>
              <a:rPr lang="id-ID" sz="2400" dirty="0"/>
              <a:t>kemauan pejabat birokrasi </a:t>
            </a:r>
            <a:r>
              <a:rPr lang="id-ID" sz="2400" dirty="0" smtClean="0"/>
              <a:t>tersebut</a:t>
            </a:r>
            <a:r>
              <a:rPr lang="en-US" sz="2400" dirty="0" smtClean="0"/>
              <a:t>, </a:t>
            </a:r>
            <a:r>
              <a:rPr lang="id-ID" sz="2400" dirty="0" smtClean="0"/>
              <a:t>tetapi didasarkan pada dukungan </a:t>
            </a:r>
            <a:r>
              <a:rPr lang="id-ID" sz="2400" dirty="0"/>
              <a:t>terhadap partai politik penguasa.</a:t>
            </a:r>
          </a:p>
          <a:p>
            <a:r>
              <a:rPr lang="id-ID" sz="2400" dirty="0"/>
              <a:t>Akibatnya semakin banyak pejabat </a:t>
            </a:r>
            <a:r>
              <a:rPr lang="id-ID" sz="2400" dirty="0" smtClean="0"/>
              <a:t>birokrasi </a:t>
            </a:r>
            <a:r>
              <a:rPr lang="id-ID" sz="2400" dirty="0"/>
              <a:t>pemerintah yang </a:t>
            </a:r>
            <a:r>
              <a:rPr lang="id-ID" sz="2400" dirty="0" smtClean="0"/>
              <a:t>yang</a:t>
            </a:r>
            <a:r>
              <a:rPr lang="en-US" sz="2400" dirty="0" smtClean="0"/>
              <a:t> </a:t>
            </a:r>
            <a:r>
              <a:rPr lang="id-ID" sz="2400" dirty="0" smtClean="0"/>
              <a:t>sebenarnya </a:t>
            </a:r>
            <a:r>
              <a:rPr lang="id-ID" sz="2400" dirty="0"/>
              <a:t>kurang atau bahkan tidak memiliki integritas yang </a:t>
            </a:r>
            <a:r>
              <a:rPr lang="id-ID" sz="2400" dirty="0" smtClean="0"/>
              <a:t>tinggi</a:t>
            </a:r>
            <a:r>
              <a:rPr lang="en-US" sz="2400" dirty="0" smtClean="0"/>
              <a:t> </a:t>
            </a:r>
            <a:r>
              <a:rPr lang="fi-FI" sz="2400" dirty="0" smtClean="0"/>
              <a:t>serta </a:t>
            </a:r>
            <a:r>
              <a:rPr lang="fi-FI" sz="2400" dirty="0"/>
              <a:t>kemampuan dan kompetensi untuk menjalankan tugas </a:t>
            </a:r>
            <a:r>
              <a:rPr lang="fi-FI" sz="2400" dirty="0" smtClean="0"/>
              <a:t>pokok </a:t>
            </a:r>
            <a:r>
              <a:rPr lang="id-ID" sz="2400" dirty="0" smtClean="0"/>
              <a:t>dan </a:t>
            </a:r>
            <a:r>
              <a:rPr lang="id-ID" sz="2400" dirty="0"/>
              <a:t>fungsi yang menjadi tanggung jawabnya secara profesional</a:t>
            </a:r>
            <a:r>
              <a:rPr lang="id-ID" sz="2400" dirty="0" smtClean="0"/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07719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62885"/>
            <a:ext cx="10353762" cy="5666704"/>
          </a:xfrm>
        </p:spPr>
        <p:txBody>
          <a:bodyPr>
            <a:noAutofit/>
          </a:bodyPr>
          <a:lstStyle/>
          <a:p>
            <a:r>
              <a:rPr lang="en-US" sz="2600" dirty="0"/>
              <a:t>S</a:t>
            </a:r>
            <a:r>
              <a:rPr lang="id-ID" sz="2600" dirty="0"/>
              <a:t>etiap gerak langkah pejabat hanya berorientasi</a:t>
            </a:r>
            <a:r>
              <a:rPr lang="en-US" sz="2600" dirty="0"/>
              <a:t> </a:t>
            </a:r>
            <a:r>
              <a:rPr lang="id-ID" sz="2600" dirty="0"/>
              <a:t>pada usaha untuk menyenangkan atasannya</a:t>
            </a:r>
            <a:r>
              <a:rPr lang="en-US" sz="2600" dirty="0"/>
              <a:t>. </a:t>
            </a:r>
            <a:r>
              <a:rPr lang="id-ID" sz="2600" dirty="0"/>
              <a:t>Ini</a:t>
            </a:r>
            <a:r>
              <a:rPr lang="en-US" sz="2600" dirty="0"/>
              <a:t> </a:t>
            </a:r>
            <a:r>
              <a:rPr lang="id-ID" sz="2600" dirty="0"/>
              <a:t>menunjukkan sebuah fenomena dimana kepentingan politik sudah</a:t>
            </a:r>
            <a:r>
              <a:rPr lang="en-US" sz="2600" dirty="0"/>
              <a:t> </a:t>
            </a:r>
            <a:r>
              <a:rPr lang="id-ID" sz="2600" dirty="0"/>
              <a:t>menjelma menjadi panglima yang sangat berpengaruh pada perilaku</a:t>
            </a:r>
            <a:r>
              <a:rPr lang="en-US" sz="2600" dirty="0"/>
              <a:t> </a:t>
            </a:r>
            <a:r>
              <a:rPr lang="id-ID" sz="2600" dirty="0"/>
              <a:t>para birokrat.</a:t>
            </a:r>
          </a:p>
          <a:p>
            <a:r>
              <a:rPr lang="id-ID" sz="2600" dirty="0" smtClean="0"/>
              <a:t>Arief </a:t>
            </a:r>
            <a:r>
              <a:rPr lang="id-ID" sz="2600" dirty="0"/>
              <a:t>Budiman (dalam Rozi, 2006) menyebutkan </a:t>
            </a:r>
            <a:r>
              <a:rPr lang="id-ID" sz="2600" dirty="0" smtClean="0"/>
              <a:t>istilah</a:t>
            </a:r>
            <a:r>
              <a:rPr lang="en-US" sz="2600" dirty="0" smtClean="0"/>
              <a:t> </a:t>
            </a:r>
            <a:r>
              <a:rPr lang="id-ID" sz="2600" i="1" dirty="0" smtClean="0"/>
              <a:t>Bureaucratic </a:t>
            </a:r>
            <a:r>
              <a:rPr lang="id-ID" sz="2600" i="1" dirty="0"/>
              <a:t>Rente </a:t>
            </a:r>
            <a:r>
              <a:rPr lang="id-ID" sz="2600" dirty="0"/>
              <a:t>untuk </a:t>
            </a:r>
            <a:r>
              <a:rPr lang="id-ID" sz="2600" dirty="0" smtClean="0"/>
              <a:t>m</a:t>
            </a:r>
            <a:r>
              <a:rPr lang="en-US" sz="2600" dirty="0"/>
              <a:t>e</a:t>
            </a:r>
            <a:r>
              <a:rPr lang="id-ID" sz="2600" dirty="0" smtClean="0"/>
              <a:t>nyebut </a:t>
            </a:r>
            <a:r>
              <a:rPr lang="id-ID" sz="2600" dirty="0"/>
              <a:t>sebuah kondisi dimana </a:t>
            </a:r>
            <a:r>
              <a:rPr lang="id-ID" sz="2600" dirty="0" smtClean="0"/>
              <a:t>begitu</a:t>
            </a:r>
            <a:r>
              <a:rPr lang="en-US" sz="2600" dirty="0" smtClean="0"/>
              <a:t> </a:t>
            </a:r>
            <a:r>
              <a:rPr lang="id-ID" sz="2600" dirty="0" smtClean="0"/>
              <a:t>kuatnya </a:t>
            </a:r>
            <a:r>
              <a:rPr lang="id-ID" sz="2600" dirty="0"/>
              <a:t>dominasi yang dimiliki oleh birokrasi di </a:t>
            </a:r>
            <a:r>
              <a:rPr lang="id-ID" sz="2600" dirty="0" smtClean="0"/>
              <a:t>Indonesia</a:t>
            </a:r>
            <a:r>
              <a:rPr lang="en-US" sz="2600" dirty="0" smtClean="0"/>
              <a:t> </a:t>
            </a:r>
            <a:r>
              <a:rPr lang="id-ID" sz="2600" dirty="0" smtClean="0"/>
              <a:t>selanjutnya </a:t>
            </a:r>
            <a:r>
              <a:rPr lang="id-ID" sz="2600" dirty="0"/>
              <a:t>mengalamai kecenderungan untuk </a:t>
            </a:r>
            <a:r>
              <a:rPr lang="id-ID" sz="2600" dirty="0" smtClean="0"/>
              <a:t>disalahgunakan</a:t>
            </a:r>
            <a:r>
              <a:rPr lang="en-US" sz="2600" dirty="0" smtClean="0"/>
              <a:t> </a:t>
            </a:r>
            <a:r>
              <a:rPr lang="id-ID" sz="2600" dirty="0" smtClean="0"/>
              <a:t>oleh </a:t>
            </a:r>
            <a:r>
              <a:rPr lang="id-ID" sz="2600" dirty="0"/>
              <a:t>para birokrat untuk memperoleh keuntungan bagi </a:t>
            </a:r>
            <a:r>
              <a:rPr lang="id-ID" sz="2600" dirty="0" smtClean="0"/>
              <a:t>birokrasi</a:t>
            </a:r>
            <a:r>
              <a:rPr lang="en-US" sz="2600" dirty="0" smtClean="0"/>
              <a:t> </a:t>
            </a:r>
            <a:r>
              <a:rPr lang="id-ID" sz="2600" dirty="0" smtClean="0"/>
              <a:t>dan </a:t>
            </a:r>
            <a:r>
              <a:rPr lang="id-ID" sz="2600" dirty="0"/>
              <a:t>jajaran para </a:t>
            </a:r>
            <a:r>
              <a:rPr lang="id-ID" sz="2600" dirty="0" smtClean="0"/>
              <a:t>birokratnya</a:t>
            </a:r>
            <a:r>
              <a:rPr lang="en-US" sz="2600" dirty="0" smtClean="0"/>
              <a:t>.</a:t>
            </a:r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3524492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902" y="390659"/>
            <a:ext cx="10353761" cy="1326321"/>
          </a:xfrm>
        </p:spPr>
        <p:txBody>
          <a:bodyPr/>
          <a:lstStyle/>
          <a:p>
            <a:r>
              <a:rPr lang="iu-Latn-CA" dirty="0" smtClean="0"/>
              <a:t>Budaya BIROKRASI &amp; BUDAYA politik</a:t>
            </a:r>
            <a:endParaRPr lang="iu-Lat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306" y="1516512"/>
            <a:ext cx="11165984" cy="4446405"/>
          </a:xfrm>
        </p:spPr>
        <p:txBody>
          <a:bodyPr>
            <a:noAutofit/>
          </a:bodyPr>
          <a:lstStyle/>
          <a:p>
            <a:r>
              <a:rPr lang="en-US" dirty="0"/>
              <a:t>B</a:t>
            </a:r>
            <a:r>
              <a:rPr lang="id-ID" dirty="0" smtClean="0"/>
              <a:t>udaya </a:t>
            </a:r>
            <a:r>
              <a:rPr lang="id-ID" dirty="0"/>
              <a:t>politik merupakan </a:t>
            </a:r>
            <a:r>
              <a:rPr lang="id-ID" dirty="0" smtClean="0"/>
              <a:t>orientasi</a:t>
            </a:r>
            <a:r>
              <a:rPr lang="en-US" dirty="0" smtClean="0"/>
              <a:t> </a:t>
            </a:r>
            <a:r>
              <a:rPr lang="sv-SE" dirty="0" smtClean="0"/>
              <a:t>politik </a:t>
            </a:r>
            <a:r>
              <a:rPr lang="sv-SE" dirty="0"/>
              <a:t>dan sikap individu-individu dalam hubungannya </a:t>
            </a:r>
            <a:r>
              <a:rPr lang="sv-SE" dirty="0" smtClean="0"/>
              <a:t>dengan sistem </a:t>
            </a:r>
            <a:r>
              <a:rPr lang="sv-SE" dirty="0"/>
              <a:t>politik </a:t>
            </a:r>
            <a:r>
              <a:rPr lang="sv-SE" dirty="0" smtClean="0"/>
              <a:t>di mana </a:t>
            </a:r>
            <a:r>
              <a:rPr lang="sv-SE" dirty="0"/>
              <a:t>mereka merupakan </a:t>
            </a:r>
            <a:r>
              <a:rPr lang="sv-SE" dirty="0" smtClean="0"/>
              <a:t>anggotanya. </a:t>
            </a:r>
            <a:r>
              <a:rPr lang="id-ID" dirty="0" smtClean="0"/>
              <a:t>Contoh: </a:t>
            </a:r>
            <a:r>
              <a:rPr lang="id-ID" dirty="0"/>
              <a:t>bila kita berbicara mengenai budaya sebuah </a:t>
            </a:r>
            <a:r>
              <a:rPr lang="id-ID" dirty="0" smtClean="0"/>
              <a:t>masyarakat,</a:t>
            </a:r>
            <a:r>
              <a:rPr lang="en-US" dirty="0" smtClean="0"/>
              <a:t> </a:t>
            </a:r>
            <a:r>
              <a:rPr lang="sv-SE" dirty="0" smtClean="0"/>
              <a:t>maka </a:t>
            </a:r>
            <a:r>
              <a:rPr lang="sv-SE" dirty="0"/>
              <a:t>akan merujuk pada sistem </a:t>
            </a:r>
            <a:r>
              <a:rPr lang="sv-SE" dirty="0" smtClean="0"/>
              <a:t>politik YANG BERKEMBANG DI NEGARA TERSEBUT.</a:t>
            </a:r>
          </a:p>
          <a:p>
            <a:r>
              <a:rPr lang="id-ID" dirty="0"/>
              <a:t>Budaya politik suatu bangsa dapat terlihat </a:t>
            </a:r>
            <a:r>
              <a:rPr lang="id-ID" dirty="0" smtClean="0"/>
              <a:t>dalam</a:t>
            </a:r>
            <a:r>
              <a:rPr lang="en-US" dirty="0" smtClean="0"/>
              <a:t> </a:t>
            </a:r>
            <a:r>
              <a:rPr lang="sv-SE" dirty="0" smtClean="0"/>
              <a:t>kecenderungan </a:t>
            </a:r>
            <a:r>
              <a:rPr lang="sv-SE" dirty="0"/>
              <a:t>perilaku yang tampak pada kehidupan </a:t>
            </a:r>
            <a:r>
              <a:rPr lang="sv-SE" dirty="0" smtClean="0"/>
              <a:t>politik </a:t>
            </a:r>
            <a:r>
              <a:rPr lang="id-ID" dirty="0" smtClean="0"/>
              <a:t>masyarakat </a:t>
            </a:r>
            <a:r>
              <a:rPr lang="id-ID" dirty="0"/>
              <a:t>secara umum (</a:t>
            </a:r>
            <a:r>
              <a:rPr lang="id-ID" i="1" dirty="0"/>
              <a:t>general political culture</a:t>
            </a:r>
            <a:r>
              <a:rPr lang="id-ID" dirty="0" smtClean="0"/>
              <a:t>).</a:t>
            </a:r>
            <a:endParaRPr lang="en-US" dirty="0" smtClean="0"/>
          </a:p>
          <a:p>
            <a:r>
              <a:rPr lang="iu-Latn-CA" dirty="0" smtClean="0"/>
              <a:t>Berjalannya budaya birkorasi tergantung dengan bagaimana budaya politik yang berkembang di suatu negara tersebut.</a:t>
            </a:r>
            <a:r>
              <a:rPr lang="en-US" dirty="0" smtClean="0"/>
              <a:t> </a:t>
            </a:r>
            <a:r>
              <a:rPr lang="id-ID" dirty="0"/>
              <a:t>Seperti hasil penelitian Fred Riggs 1966, Hyden 1983, </a:t>
            </a:r>
            <a:r>
              <a:rPr lang="id-ID" dirty="0" smtClean="0"/>
              <a:t>Migdal</a:t>
            </a:r>
            <a:r>
              <a:rPr lang="en-US" dirty="0" smtClean="0"/>
              <a:t> </a:t>
            </a:r>
            <a:r>
              <a:rPr lang="id-ID" dirty="0" smtClean="0"/>
              <a:t>1987</a:t>
            </a:r>
            <a:r>
              <a:rPr lang="en-US" dirty="0" smtClean="0"/>
              <a:t> </a:t>
            </a:r>
            <a:r>
              <a:rPr lang="id-ID" dirty="0" smtClean="0"/>
              <a:t>dan </a:t>
            </a:r>
            <a:r>
              <a:rPr lang="id-ID" dirty="0"/>
              <a:t>Austin 1990, membuktikan bahwa perilaku birokrasi </a:t>
            </a:r>
            <a:r>
              <a:rPr lang="id-ID" dirty="0" smtClean="0"/>
              <a:t>pada</a:t>
            </a:r>
            <a:r>
              <a:rPr lang="en-US" dirty="0" smtClean="0"/>
              <a:t> </a:t>
            </a:r>
            <a:r>
              <a:rPr lang="pt-BR" dirty="0" smtClean="0"/>
              <a:t>suatu </a:t>
            </a:r>
            <a:r>
              <a:rPr lang="pt-BR" dirty="0"/>
              <a:t>negara terbentuk pada pola tertentu berdasarkan </a:t>
            </a:r>
            <a:r>
              <a:rPr lang="pt-BR" dirty="0" smtClean="0"/>
              <a:t>pada </a:t>
            </a:r>
            <a:r>
              <a:rPr lang="id-ID" dirty="0" smtClean="0"/>
              <a:t>budaya </a:t>
            </a:r>
            <a:r>
              <a:rPr lang="id-ID" dirty="0"/>
              <a:t>dan nilai-nilai dari </a:t>
            </a:r>
            <a:r>
              <a:rPr lang="id-ID" i="1" dirty="0"/>
              <a:t>non-bureaucratic element </a:t>
            </a:r>
            <a:r>
              <a:rPr lang="id-ID" dirty="0"/>
              <a:t>yang ada </a:t>
            </a:r>
            <a:r>
              <a:rPr lang="id-ID" dirty="0" smtClean="0"/>
              <a:t>pada</a:t>
            </a:r>
            <a:r>
              <a:rPr lang="en-US" dirty="0" smtClean="0"/>
              <a:t> </a:t>
            </a:r>
            <a:r>
              <a:rPr lang="id-ID" dirty="0" smtClean="0"/>
              <a:t>negara itu</a:t>
            </a:r>
            <a:r>
              <a:rPr lang="en-US" dirty="0" smtClean="0"/>
              <a:t>.</a:t>
            </a:r>
          </a:p>
          <a:p>
            <a:r>
              <a:rPr lang="id-ID" dirty="0" smtClean="0"/>
              <a:t>Dengan</a:t>
            </a:r>
            <a:r>
              <a:rPr lang="en-US" dirty="0" smtClean="0"/>
              <a:t> kata lain, </a:t>
            </a:r>
            <a:r>
              <a:rPr lang="id-ID" b="1" dirty="0"/>
              <a:t>Perilaku birokrasi merupakan pencerminan sebagian </a:t>
            </a:r>
            <a:r>
              <a:rPr lang="id-ID" b="1" dirty="0" smtClean="0"/>
              <a:t>budaya</a:t>
            </a:r>
            <a:r>
              <a:rPr lang="en-US" b="1" dirty="0" smtClean="0"/>
              <a:t> </a:t>
            </a:r>
            <a:r>
              <a:rPr lang="id-ID" b="1" dirty="0" smtClean="0"/>
              <a:t>politik </a:t>
            </a:r>
            <a:r>
              <a:rPr lang="id-ID" b="1" dirty="0"/>
              <a:t>suatu </a:t>
            </a:r>
            <a:r>
              <a:rPr lang="id-ID" b="1" dirty="0" smtClean="0"/>
              <a:t>negara</a:t>
            </a:r>
            <a:r>
              <a:rPr lang="en-US" b="1" dirty="0" smtClean="0"/>
              <a:t>.</a:t>
            </a:r>
            <a:endParaRPr lang="sv-SE" b="1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10840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117</TotalTime>
  <Words>1169</Words>
  <Application>Microsoft Office PowerPoint</Application>
  <PresentationFormat>Widescreen</PresentationFormat>
  <Paragraphs>52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Bookman Old Style</vt:lpstr>
      <vt:lpstr>Rockwell</vt:lpstr>
      <vt:lpstr>Damask</vt:lpstr>
      <vt:lpstr>BIROKRASI DAN POLITIK</vt:lpstr>
      <vt:lpstr>Terminologi birokrasi dalam literatur Ilmu Politik adalah sebagai berikut:</vt:lpstr>
      <vt:lpstr>Birokrasi Sebagai Penengah</vt:lpstr>
      <vt:lpstr>Birokrasi Sebagai alat kepentingan negara</vt:lpstr>
      <vt:lpstr>PowerPoint Presentation</vt:lpstr>
      <vt:lpstr>POLITISASI BIROKRASI</vt:lpstr>
      <vt:lpstr>PowerPoint Presentation</vt:lpstr>
      <vt:lpstr>PowerPoint Presentation</vt:lpstr>
      <vt:lpstr>Budaya BIROKRASI &amp; BUDAYA politik</vt:lpstr>
      <vt:lpstr>BUDAYA BIROKRASI DI INDONESIA</vt:lpstr>
      <vt:lpstr>PowerPoint Presentation</vt:lpstr>
      <vt:lpstr>JIKA MENURUT ANDA BAGAIMANA SOLUSINYA?</vt:lpstr>
      <vt:lpstr>SEMOGA BERMANFAAT &amp; BERKAH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BIROKRASI DAN POLITIK</dc:title>
  <dc:creator>USER</dc:creator>
  <cp:lastModifiedBy>USER</cp:lastModifiedBy>
  <cp:revision>16</cp:revision>
  <dcterms:created xsi:type="dcterms:W3CDTF">2022-03-27T10:10:08Z</dcterms:created>
  <dcterms:modified xsi:type="dcterms:W3CDTF">2022-04-13T03:35:45Z</dcterms:modified>
</cp:coreProperties>
</file>